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0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1.xml" ContentType="application/vnd.openxmlformats-officedocument.presentationml.notesSlide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2.xml" ContentType="application/vnd.openxmlformats-officedocument.presentationml.notesSlide+xml"/>
  <Override PartName="/ppt/charts/chart8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3.xml" ContentType="application/vnd.openxmlformats-officedocument.presentationml.notesSlide+xml"/>
  <Override PartName="/ppt/charts/chart9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5"/>
  </p:notesMasterIdLst>
  <p:sldIdLst>
    <p:sldId id="256" r:id="rId2"/>
    <p:sldId id="290" r:id="rId3"/>
    <p:sldId id="321" r:id="rId4"/>
    <p:sldId id="32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300" r:id="rId14"/>
    <p:sldId id="316" r:id="rId15"/>
    <p:sldId id="317" r:id="rId16"/>
    <p:sldId id="318" r:id="rId17"/>
    <p:sldId id="319" r:id="rId18"/>
    <p:sldId id="283" r:id="rId19"/>
    <p:sldId id="279" r:id="rId20"/>
    <p:sldId id="288" r:id="rId21"/>
    <p:sldId id="289" r:id="rId22"/>
    <p:sldId id="299" r:id="rId23"/>
    <p:sldId id="301" r:id="rId24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7086" autoAdjust="0"/>
  </p:normalViewPr>
  <p:slideViewPr>
    <p:cSldViewPr>
      <p:cViewPr varScale="1">
        <p:scale>
          <a:sx n="85" d="100"/>
          <a:sy n="85" d="100"/>
        </p:scale>
        <p:origin x="155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dmntmv2\pw\shared\Ferry\Ferry%20Fare%20Revenue%20Workbooks\2027\Guemes%20Fare%20Tool%202027_V.8_072826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mntmv2\pw\Ferry\Division%20Manager%20PW%20Ferry\Fisher\Tracking%20Forms\Trip%20Log%20Tracking\2018-2025%20Ridershi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mntmv2\pw\Ferry\Division%20Manager%20PW%20Ferry\Fisher\Tracking%20Forms\Trip%20Log%20Tracking\2018-2025%20Ridership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mntmv2\pw\Ferry\Division%20Manager%20PW%20Ferry\Fisher\Tracking%20Forms\Trip%20Log%20Tracking\2018-2025%20Ridership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Admntmv2\pw\shared\Ferry\2026%20Ferry%20Fare%20Proposal\Revenue%20Target%20Report\Drafts\App.%20B%20-%20Ridership%20&amp;%20Revenue%20Statistic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</a:p>
        </c:rich>
      </c:tx>
      <c:layout>
        <c:manualLayout>
          <c:xMode val="edge"/>
          <c:yMode val="edge"/>
          <c:x val="0.75444801869278533"/>
          <c:y val="0.17426334833689405"/>
        </c:manualLayout>
      </c:layout>
      <c:overlay val="1"/>
    </c:title>
    <c:autoTitleDeleted val="0"/>
    <c:plotArea>
      <c:layout/>
      <c:pieChart>
        <c:varyColors val="1"/>
        <c:ser>
          <c:idx val="0"/>
          <c:order val="0"/>
          <c:dLbls>
            <c:dLbl>
              <c:idx val="0"/>
              <c:layout>
                <c:manualLayout>
                  <c:x val="-8.5332052846225585E-3"/>
                  <c:y val="5.4209939192860587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FF-4F06-8835-CD03776163D1}"/>
                </c:ext>
              </c:extLst>
            </c:dLbl>
            <c:dLbl>
              <c:idx val="5"/>
              <c:layout>
                <c:manualLayout>
                  <c:x val="9.3200468367345499E-3"/>
                  <c:y val="0.1231485126859142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FF-4F06-8835-CD03776163D1}"/>
                </c:ext>
              </c:extLst>
            </c:dLbl>
            <c:spPr>
              <a:solidFill>
                <a:sysClr val="windowText" lastClr="000000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'Table 5'!$A$3:$A$7</c:f>
              <c:strCache>
                <c:ptCount val="5"/>
                <c:pt idx="0">
                  <c:v>MVFT</c:v>
                </c:pt>
                <c:pt idx="1">
                  <c:v>Fares</c:v>
                </c:pt>
                <c:pt idx="2">
                  <c:v>Deficit Reimb</c:v>
                </c:pt>
                <c:pt idx="3">
                  <c:v>Road Fund</c:v>
                </c:pt>
                <c:pt idx="4">
                  <c:v>FBP</c:v>
                </c:pt>
              </c:strCache>
            </c:strRef>
          </c:cat>
          <c:val>
            <c:numRef>
              <c:f>'Table 5'!$G$3:$G$7</c:f>
              <c:numCache>
                <c:formatCode>0%</c:formatCode>
                <c:ptCount val="5"/>
                <c:pt idx="0">
                  <c:v>1.9833981587363755E-2</c:v>
                </c:pt>
                <c:pt idx="1">
                  <c:v>0.30998199464627485</c:v>
                </c:pt>
                <c:pt idx="2">
                  <c:v>6.2010544233862992E-2</c:v>
                </c:pt>
                <c:pt idx="3">
                  <c:v>0.47614964237644908</c:v>
                </c:pt>
                <c:pt idx="4">
                  <c:v>0.12887650688076613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FF-4F06-8835-CD03776163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 rtl="0">
            <a:defRPr sz="16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'FFRTR Table 6-7'!$A$3</c:f>
              <c:strCache>
                <c:ptCount val="1"/>
                <c:pt idx="0">
                  <c:v>Total O&amp;M Exp.</c:v>
                </c:pt>
              </c:strCache>
            </c:strRef>
          </c:tx>
          <c:marker>
            <c:symbol val="none"/>
          </c:marker>
          <c:cat>
            <c:strRef>
              <c:f>'FFRTR Table 6-7'!$B$2:$J$2</c:f>
              <c:strCache>
                <c:ptCount val="9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 Budgeted</c:v>
                </c:pt>
                <c:pt idx="6">
                  <c:v>2027 Proj.</c:v>
                </c:pt>
                <c:pt idx="7">
                  <c:v>2028 Proj.</c:v>
                </c:pt>
                <c:pt idx="8">
                  <c:v>2029 Proj. </c:v>
                </c:pt>
              </c:strCache>
            </c:strRef>
          </c:cat>
          <c:val>
            <c:numRef>
              <c:f>'FFRTR Table 6-7'!$B$3:$J$3</c:f>
              <c:numCache>
                <c:formatCode>"$"#,##0</c:formatCode>
                <c:ptCount val="9"/>
                <c:pt idx="0">
                  <c:v>3144332</c:v>
                </c:pt>
                <c:pt idx="1">
                  <c:v>2904594</c:v>
                </c:pt>
                <c:pt idx="2">
                  <c:v>3672134</c:v>
                </c:pt>
                <c:pt idx="3">
                  <c:v>2892255.92</c:v>
                </c:pt>
                <c:pt idx="4">
                  <c:v>4694137.16</c:v>
                </c:pt>
                <c:pt idx="5">
                  <c:v>5220860</c:v>
                </c:pt>
                <c:pt idx="6">
                  <c:v>5168229.561396</c:v>
                </c:pt>
                <c:pt idx="7">
                  <c:v>5295368.0086063417</c:v>
                </c:pt>
                <c:pt idx="8">
                  <c:v>5454229.0488645323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64-4C77-BA8E-41114D19195D}"/>
            </c:ext>
          </c:extLst>
        </c:ser>
        <c:ser>
          <c:idx val="1"/>
          <c:order val="1"/>
          <c:tx>
            <c:strRef>
              <c:f>'FFRTR Table 6-7'!$A$4</c:f>
              <c:strCache>
                <c:ptCount val="1"/>
                <c:pt idx="0">
                  <c:v>Adjusted O&amp;M Exp.</c:v>
                </c:pt>
              </c:strCache>
            </c:strRef>
          </c:tx>
          <c:marker>
            <c:symbol val="none"/>
          </c:marker>
          <c:cat>
            <c:strRef>
              <c:f>'FFRTR Table 6-7'!$B$2:$J$2</c:f>
              <c:strCache>
                <c:ptCount val="9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 Budgeted</c:v>
                </c:pt>
                <c:pt idx="6">
                  <c:v>2027 Proj.</c:v>
                </c:pt>
                <c:pt idx="7">
                  <c:v>2028 Proj.</c:v>
                </c:pt>
                <c:pt idx="8">
                  <c:v>2029 Proj. </c:v>
                </c:pt>
              </c:strCache>
            </c:strRef>
          </c:cat>
          <c:val>
            <c:numRef>
              <c:f>'FFRTR Table 6-7'!$B$4:$J$4</c:f>
              <c:numCache>
                <c:formatCode>"$"#,##0</c:formatCode>
                <c:ptCount val="9"/>
                <c:pt idx="0">
                  <c:v>2826710</c:v>
                </c:pt>
                <c:pt idx="1">
                  <c:v>2319930</c:v>
                </c:pt>
                <c:pt idx="2">
                  <c:v>3309507</c:v>
                </c:pt>
                <c:pt idx="3">
                  <c:v>2548384.92</c:v>
                </c:pt>
                <c:pt idx="4">
                  <c:v>4295173.7300000004</c:v>
                </c:pt>
                <c:pt idx="5">
                  <c:v>4579425.26</c:v>
                </c:pt>
                <c:pt idx="6">
                  <c:v>4206781.4160004668</c:v>
                </c:pt>
                <c:pt idx="7">
                  <c:v>4332984.8584804805</c:v>
                </c:pt>
                <c:pt idx="8">
                  <c:v>4462974.4042348955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264-4C77-BA8E-41114D19195D}"/>
            </c:ext>
          </c:extLst>
        </c:ser>
        <c:ser>
          <c:idx val="2"/>
          <c:order val="2"/>
          <c:tx>
            <c:strRef>
              <c:f>'FFRTR Table 6-7'!$A$5</c:f>
              <c:strCache>
                <c:ptCount val="1"/>
                <c:pt idx="0">
                  <c:v>Revenue Target</c:v>
                </c:pt>
              </c:strCache>
            </c:strRef>
          </c:tx>
          <c:marker>
            <c:symbol val="none"/>
          </c:marker>
          <c:cat>
            <c:strRef>
              <c:f>'FFRTR Table 6-7'!$B$2:$J$2</c:f>
              <c:strCache>
                <c:ptCount val="9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 Budgeted</c:v>
                </c:pt>
                <c:pt idx="6">
                  <c:v>2027 Proj.</c:v>
                </c:pt>
                <c:pt idx="7">
                  <c:v>2028 Proj.</c:v>
                </c:pt>
                <c:pt idx="8">
                  <c:v>2029 Proj. </c:v>
                </c:pt>
              </c:strCache>
            </c:strRef>
          </c:cat>
          <c:val>
            <c:numRef>
              <c:f>'FFRTR Table 6-7'!$B$5:$J$5</c:f>
              <c:numCache>
                <c:formatCode>"$"#,##0</c:formatCode>
                <c:ptCount val="9"/>
                <c:pt idx="0">
                  <c:v>1386935</c:v>
                </c:pt>
                <c:pt idx="1">
                  <c:v>1463031</c:v>
                </c:pt>
                <c:pt idx="2">
                  <c:v>1307220</c:v>
                </c:pt>
                <c:pt idx="3">
                  <c:v>1307220</c:v>
                </c:pt>
                <c:pt idx="4">
                  <c:v>1818971</c:v>
                </c:pt>
                <c:pt idx="5">
                  <c:v>2319876</c:v>
                </c:pt>
                <c:pt idx="6">
                  <c:v>2524068.8496002802</c:v>
                </c:pt>
                <c:pt idx="7">
                  <c:v>2816440.1580123124</c:v>
                </c:pt>
                <c:pt idx="8">
                  <c:v>2900933.3627526821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264-4C77-BA8E-41114D1919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6609024"/>
        <c:axId val="116610560"/>
      </c:lineChart>
      <c:catAx>
        <c:axId val="116609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6610560"/>
        <c:crosses val="autoZero"/>
        <c:auto val="1"/>
        <c:lblAlgn val="ctr"/>
        <c:lblOffset val="100"/>
        <c:noMultiLvlLbl val="0"/>
      </c:catAx>
      <c:valAx>
        <c:axId val="116610560"/>
        <c:scaling>
          <c:orientation val="minMax"/>
          <c:min val="500000"/>
        </c:scaling>
        <c:delete val="0"/>
        <c:axPos val="l"/>
        <c:majorGridlines/>
        <c:numFmt formatCode="&quot;$&quot;#,##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660902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>
              <a:latin typeface="Arial Narrow" panose="020B060602020203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'FFRTR Table 6-7'!$A$24</c:f>
              <c:strCache>
                <c:ptCount val="1"/>
                <c:pt idx="0">
                  <c:v>Fare Box Revenue</c:v>
                </c:pt>
              </c:strCache>
            </c:strRef>
          </c:tx>
          <c:marker>
            <c:symbol val="none"/>
          </c:marker>
          <c:cat>
            <c:strRef>
              <c:f>'FFRTR Table 6-7'!$B$23:$J$23</c:f>
              <c:strCache>
                <c:ptCount val="9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 Budgeted</c:v>
                </c:pt>
                <c:pt idx="6">
                  <c:v>2027 Proj.</c:v>
                </c:pt>
                <c:pt idx="7">
                  <c:v>2028 Proj. </c:v>
                </c:pt>
                <c:pt idx="8">
                  <c:v>2029 Proj.</c:v>
                </c:pt>
              </c:strCache>
            </c:strRef>
          </c:cat>
          <c:val>
            <c:numRef>
              <c:f>'FFRTR Table 6-7'!$B$24:$J$24</c:f>
              <c:numCache>
                <c:formatCode>_("$"* #,##0_);_("$"* \(#,##0\);_("$"* "-"??_);_(@_)</c:formatCode>
                <c:ptCount val="9"/>
                <c:pt idx="0">
                  <c:v>1115037</c:v>
                </c:pt>
                <c:pt idx="1">
                  <c:v>1201719</c:v>
                </c:pt>
                <c:pt idx="2">
                  <c:v>1250681</c:v>
                </c:pt>
                <c:pt idx="3">
                  <c:v>1346019</c:v>
                </c:pt>
                <c:pt idx="4">
                  <c:v>1455098</c:v>
                </c:pt>
                <c:pt idx="5">
                  <c:v>1900000</c:v>
                </c:pt>
                <c:pt idx="6">
                  <c:v>2529427.75</c:v>
                </c:pt>
                <c:pt idx="7">
                  <c:v>2858253.3574999999</c:v>
                </c:pt>
                <c:pt idx="8">
                  <c:v>2944000.9582250002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018-44BD-8F90-2AF54CB15A1E}"/>
            </c:ext>
          </c:extLst>
        </c:ser>
        <c:ser>
          <c:idx val="1"/>
          <c:order val="1"/>
          <c:tx>
            <c:strRef>
              <c:f>'FFRTR Table 6-7'!$A$25</c:f>
              <c:strCache>
                <c:ptCount val="1"/>
                <c:pt idx="0">
                  <c:v>Road Fund Contribution</c:v>
                </c:pt>
              </c:strCache>
            </c:strRef>
          </c:tx>
          <c:marker>
            <c:symbol val="none"/>
          </c:marker>
          <c:cat>
            <c:strRef>
              <c:f>'FFRTR Table 6-7'!$B$23:$J$23</c:f>
              <c:strCache>
                <c:ptCount val="9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 Budgeted</c:v>
                </c:pt>
                <c:pt idx="6">
                  <c:v>2027 Proj.</c:v>
                </c:pt>
                <c:pt idx="7">
                  <c:v>2028 Proj. </c:v>
                </c:pt>
                <c:pt idx="8">
                  <c:v>2029 Proj.</c:v>
                </c:pt>
              </c:strCache>
            </c:strRef>
          </c:cat>
          <c:val>
            <c:numRef>
              <c:f>'FFRTR Table 6-7'!$B$25:$J$25</c:f>
              <c:numCache>
                <c:formatCode>_("$"* #,##0_);_("$"* \(#,##0\);_("$"* "-"??_);_(@_)</c:formatCode>
                <c:ptCount val="9"/>
                <c:pt idx="0">
                  <c:v>1711318</c:v>
                </c:pt>
                <c:pt idx="1">
                  <c:v>1118211</c:v>
                </c:pt>
                <c:pt idx="2">
                  <c:v>1708086</c:v>
                </c:pt>
                <c:pt idx="3">
                  <c:v>915636</c:v>
                </c:pt>
                <c:pt idx="4">
                  <c:v>2235111.7300000004</c:v>
                </c:pt>
                <c:pt idx="5">
                  <c:v>2424810</c:v>
                </c:pt>
                <c:pt idx="6">
                  <c:v>1677353.6660004668</c:v>
                </c:pt>
                <c:pt idx="7">
                  <c:v>1474731.5009804806</c:v>
                </c:pt>
                <c:pt idx="8">
                  <c:v>1518973.4460098953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18-44BD-8F90-2AF54CB15A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6644864"/>
        <c:axId val="116327168"/>
      </c:lineChart>
      <c:catAx>
        <c:axId val="116644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6327168"/>
        <c:crosses val="autoZero"/>
        <c:auto val="1"/>
        <c:lblAlgn val="ctr"/>
        <c:lblOffset val="100"/>
        <c:noMultiLvlLbl val="0"/>
      </c:catAx>
      <c:valAx>
        <c:axId val="116327168"/>
        <c:scaling>
          <c:orientation val="minMax"/>
          <c:min val="200000"/>
        </c:scaling>
        <c:delete val="0"/>
        <c:axPos val="l"/>
        <c:majorGridlines/>
        <c:numFmt formatCode="_(&quot;$&quot;* #,##0_);_(&quot;$&quot;* \(#,##0\);_(&quot;$&quot;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664486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400">
              <a:latin typeface="Arial Narrow" panose="020B060602020203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'FFRTR Table 8'!$A$3</c:f>
              <c:strCache>
                <c:ptCount val="1"/>
                <c:pt idx="0">
                  <c:v>Revenue Target</c:v>
                </c:pt>
              </c:strCache>
            </c:strRef>
          </c:tx>
          <c:invertIfNegative val="0"/>
          <c:cat>
            <c:numRef>
              <c:f>'FFRTR Table 8'!$B$2:$F$2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'FFRTR Table 8'!$B$3:$F$3</c:f>
              <c:numCache>
                <c:formatCode>_("$"* #,##0_);_("$"* \(#,##0\);_("$"* "-"??_);_(@_)</c:formatCode>
                <c:ptCount val="5"/>
                <c:pt idx="0">
                  <c:v>1386935</c:v>
                </c:pt>
                <c:pt idx="1">
                  <c:v>1463031</c:v>
                </c:pt>
                <c:pt idx="2">
                  <c:v>1307220</c:v>
                </c:pt>
                <c:pt idx="3">
                  <c:v>1307220</c:v>
                </c:pt>
                <c:pt idx="4">
                  <c:v>1818971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5D-4512-8315-CC71369E3D13}"/>
            </c:ext>
          </c:extLst>
        </c:ser>
        <c:ser>
          <c:idx val="1"/>
          <c:order val="1"/>
          <c:tx>
            <c:strRef>
              <c:f>'FFRTR Table 8'!$A$4</c:f>
              <c:strCache>
                <c:ptCount val="1"/>
                <c:pt idx="0">
                  <c:v>Fare Box Revenue</c:v>
                </c:pt>
              </c:strCache>
            </c:strRef>
          </c:tx>
          <c:invertIfNegative val="0"/>
          <c:cat>
            <c:numRef>
              <c:f>'FFRTR Table 8'!$B$2:$F$2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'FFRTR Table 8'!$B$4:$F$4</c:f>
              <c:numCache>
                <c:formatCode>_("$"* #,##0_);_("$"* \(#,##0\);_("$"* "-"??_);_(@_)</c:formatCode>
                <c:ptCount val="5"/>
                <c:pt idx="0">
                  <c:v>1115037</c:v>
                </c:pt>
                <c:pt idx="1">
                  <c:v>1201719</c:v>
                </c:pt>
                <c:pt idx="2">
                  <c:v>1250681</c:v>
                </c:pt>
                <c:pt idx="3">
                  <c:v>1346019</c:v>
                </c:pt>
                <c:pt idx="4">
                  <c:v>1455098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5D-4512-8315-CC71369E3D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7196288"/>
        <c:axId val="117197824"/>
      </c:barChart>
      <c:catAx>
        <c:axId val="117196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7197824"/>
        <c:crosses val="autoZero"/>
        <c:auto val="1"/>
        <c:lblAlgn val="ctr"/>
        <c:lblOffset val="100"/>
        <c:noMultiLvlLbl val="0"/>
      </c:catAx>
      <c:valAx>
        <c:axId val="117197824"/>
        <c:scaling>
          <c:orientation val="minMax"/>
        </c:scaling>
        <c:delete val="0"/>
        <c:axPos val="l"/>
        <c:majorGridlines/>
        <c:numFmt formatCode="_(&quot;$&quot;* #,##0_);_(&quot;$&quot;* \(#,##0\);_(&quot;$&quot;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7196288"/>
        <c:crosses val="autoZero"/>
        <c:crossBetween val="between"/>
        <c:majorUnit val="300000"/>
      </c:valAx>
    </c:plotArea>
    <c:legend>
      <c:legendPos val="r"/>
      <c:overlay val="0"/>
      <c:txPr>
        <a:bodyPr/>
        <a:lstStyle/>
        <a:p>
          <a:pPr>
            <a:defRPr sz="1400">
              <a:latin typeface="Arial Narrow" panose="020B0606020202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[2018-2025 Ridership.xlsx]ALL Veh vs Pax!PivotTable5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 sz="2000" dirty="0"/>
              <a:t>Annual</a:t>
            </a:r>
            <a:r>
              <a:rPr lang="en-US" sz="2000" baseline="0" dirty="0"/>
              <a:t> </a:t>
            </a:r>
            <a:r>
              <a:rPr lang="en-US" sz="2000" dirty="0"/>
              <a:t>Vehicles</a:t>
            </a:r>
            <a:r>
              <a:rPr lang="en-US" sz="2000" baseline="0" dirty="0"/>
              <a:t> Vs Passengers 2018-2025</a:t>
            </a:r>
            <a:endParaRPr lang="en-US" sz="2000" dirty="0"/>
          </a:p>
        </c:rich>
      </c:tx>
      <c:layout>
        <c:manualLayout>
          <c:xMode val="edge"/>
          <c:yMode val="edge"/>
          <c:x val="0.29911999671916012"/>
          <c:y val="1.5731700204141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 w="34925" cap="rnd">
            <a:solidFill>
              <a:schemeClr val="accent1"/>
            </a:solidFill>
            <a:round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circle"/>
          <c:size val="6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9525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 w="34925" cap="rnd">
            <a:solidFill>
              <a:schemeClr val="accent1"/>
            </a:solidFill>
            <a:round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circle"/>
          <c:size val="6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9525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 w="34925" cap="rnd">
            <a:solidFill>
              <a:schemeClr val="accent1"/>
            </a:solidFill>
            <a:round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circle"/>
          <c:size val="6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9525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 w="34925" cap="rnd">
            <a:solidFill>
              <a:schemeClr val="accent1"/>
            </a:solidFill>
            <a:round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circle"/>
          <c:size val="6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9525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 w="34925" cap="rnd">
            <a:solidFill>
              <a:schemeClr val="accent1"/>
            </a:solidFill>
            <a:round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circle"/>
          <c:size val="6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9525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 w="34925" cap="rnd">
            <a:solidFill>
              <a:schemeClr val="accent1"/>
            </a:solidFill>
            <a:round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circle"/>
          <c:size val="6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9525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 w="34925" cap="rnd">
            <a:solidFill>
              <a:schemeClr val="accent1"/>
            </a:solidFill>
            <a:round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circle"/>
          <c:size val="6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9525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gradFill rotWithShape="1">
            <a:gsLst>
              <a:gs pos="0">
                <a:schemeClr val="accent1">
                  <a:satMod val="103000"/>
                  <a:lumMod val="102000"/>
                  <a:tint val="94000"/>
                </a:schemeClr>
              </a:gs>
              <a:gs pos="50000">
                <a:schemeClr val="accent1">
                  <a:satMod val="110000"/>
                  <a:lumMod val="100000"/>
                  <a:shade val="100000"/>
                </a:schemeClr>
              </a:gs>
              <a:gs pos="100000">
                <a:schemeClr val="accent1">
                  <a:lumMod val="99000"/>
                  <a:satMod val="120000"/>
                  <a:shade val="78000"/>
                </a:schemeClr>
              </a:gs>
            </a:gsLst>
            <a:lin ang="5400000" scaled="0"/>
          </a:gradFill>
          <a:ln w="34925" cap="rnd">
            <a:solidFill>
              <a:schemeClr val="accent1"/>
            </a:solidFill>
            <a:round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circle"/>
          <c:size val="6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9525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gradFill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34925" cap="rnd">
            <a:solidFill>
              <a:schemeClr val="accent1"/>
            </a:solidFill>
            <a:round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circle"/>
          <c:size val="6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9525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gradFill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 w="34925" cap="rnd">
            <a:solidFill>
              <a:schemeClr val="accent1"/>
            </a:solidFill>
            <a:round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c:spPr>
        <c:marker>
          <c:symbol val="circle"/>
          <c:size val="6"/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9525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200" b="1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dLblPos val="t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7.6810808485004947E-2"/>
          <c:y val="8.8926035559494673E-2"/>
          <c:w val="0.8700708517992628"/>
          <c:h val="0.78713668630061318"/>
        </c:manualLayout>
      </c:layout>
      <c:lineChart>
        <c:grouping val="standard"/>
        <c:varyColors val="0"/>
        <c:ser>
          <c:idx val="0"/>
          <c:order val="0"/>
          <c:tx>
            <c:strRef>
              <c:f>'ALL Veh vs Pax'!$B$2</c:f>
              <c:strCache>
                <c:ptCount val="1"/>
                <c:pt idx="0">
                  <c:v>Sum of Total Vehicles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1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</a:ln>
              <a:effectLst/>
            </c:spPr>
            <c:trendlineType val="linear"/>
            <c:dispRSqr val="0"/>
            <c:dispEq val="0"/>
          </c:trendline>
          <c:cat>
            <c:strRef>
              <c:f>'ALL Veh vs Pax'!$A$3:$A$11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strCache>
            </c:strRef>
          </c:cat>
          <c:val>
            <c:numRef>
              <c:f>'ALL Veh vs Pax'!$B$3:$B$11</c:f>
              <c:numCache>
                <c:formatCode>_(* #,##0_);_(* \(#,##0\);_(* "-"??_);_(@_)</c:formatCode>
                <c:ptCount val="8"/>
                <c:pt idx="0">
                  <c:v>196570</c:v>
                </c:pt>
                <c:pt idx="1">
                  <c:v>179301</c:v>
                </c:pt>
                <c:pt idx="2">
                  <c:v>183852</c:v>
                </c:pt>
                <c:pt idx="3">
                  <c:v>183835</c:v>
                </c:pt>
                <c:pt idx="4">
                  <c:v>205802</c:v>
                </c:pt>
                <c:pt idx="5">
                  <c:v>193310</c:v>
                </c:pt>
                <c:pt idx="6">
                  <c:v>196756</c:v>
                </c:pt>
                <c:pt idx="7">
                  <c:v>137985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7F-4C5D-9EBA-748D9317A445}"/>
            </c:ext>
          </c:extLst>
        </c:ser>
        <c:ser>
          <c:idx val="1"/>
          <c:order val="1"/>
          <c:tx>
            <c:strRef>
              <c:f>'ALL Veh vs Pax'!$C$2</c:f>
              <c:strCache>
                <c:ptCount val="1"/>
                <c:pt idx="0">
                  <c:v>Sum of Total Passengers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chemeClr val="accent2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marker>
          <c:dLbls>
            <c:dLbl>
              <c:idx val="7"/>
              <c:layout>
                <c:manualLayout>
                  <c:x val="-2.5884022309711287E-2"/>
                  <c:y val="-4.04165937591134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67F-4C5D-9EBA-748D9317A4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</a:ln>
              <a:effectLst/>
            </c:spPr>
            <c:trendlineType val="linear"/>
            <c:dispRSqr val="0"/>
            <c:dispEq val="0"/>
          </c:trendline>
          <c:cat>
            <c:strRef>
              <c:f>'ALL Veh vs Pax'!$A$3:$A$11</c:f>
              <c:strCach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strCache>
            </c:strRef>
          </c:cat>
          <c:val>
            <c:numRef>
              <c:f>'ALL Veh vs Pax'!$C$3:$C$11</c:f>
              <c:numCache>
                <c:formatCode>_(* #,##0_);_(* \(#,##0\);_(* "-"??_);_(@_)</c:formatCode>
                <c:ptCount val="8"/>
                <c:pt idx="0">
                  <c:v>410579</c:v>
                </c:pt>
                <c:pt idx="1">
                  <c:v>405887</c:v>
                </c:pt>
                <c:pt idx="2">
                  <c:v>332360</c:v>
                </c:pt>
                <c:pt idx="3">
                  <c:v>375088</c:v>
                </c:pt>
                <c:pt idx="4">
                  <c:v>393937</c:v>
                </c:pt>
                <c:pt idx="5">
                  <c:v>391346</c:v>
                </c:pt>
                <c:pt idx="6">
                  <c:v>393921</c:v>
                </c:pt>
                <c:pt idx="7">
                  <c:v>358546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67F-4C5D-9EBA-748D9317A44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42859760"/>
        <c:axId val="1342855920"/>
      </c:lineChart>
      <c:catAx>
        <c:axId val="13428597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95000"/>
                <a:alpha val="1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2855920"/>
        <c:crosses val="autoZero"/>
        <c:auto val="1"/>
        <c:lblAlgn val="ctr"/>
        <c:lblOffset val="100"/>
        <c:noMultiLvlLbl val="0"/>
      </c:catAx>
      <c:valAx>
        <c:axId val="1342855920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285976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049926181102362"/>
          <c:y val="0.9092993584135316"/>
          <c:w val="0.79741740485564294"/>
          <c:h val="7.96088770727133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[2018-2025 Ridership.xlsx]Total Vehicles 2018-Present!PivotTable13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Total Vehicles BY MONTH</a:t>
            </a:r>
          </a:p>
          <a:p>
            <a:pPr algn="ctr">
              <a:defRPr sz="1800"/>
            </a:pPr>
            <a:r>
              <a:rPr lang="en-US" sz="1800" dirty="0"/>
              <a:t>2018-2025</a:t>
            </a:r>
          </a:p>
        </c:rich>
      </c:tx>
      <c:layout>
        <c:manualLayout>
          <c:xMode val="edge"/>
          <c:yMode val="edge"/>
          <c:x val="0.36897071850393703"/>
          <c:y val="1.379394883331890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pattFill prst="ltUpDiag">
            <a:fgClr>
              <a:schemeClr val="accent1"/>
            </a:fgClr>
            <a:bgClr>
              <a:schemeClr val="lt1"/>
            </a:bgClr>
          </a:pattFill>
          <a:ln w="34925" cap="rnd">
            <a:solidFill>
              <a:schemeClr val="lt1"/>
            </a:solidFill>
            <a:round/>
          </a:ln>
          <a:effectLst>
            <a:outerShdw dist="25400" dir="2700000" algn="tl" rotWithShape="0">
              <a:schemeClr val="accent1"/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2"/>
        <c:spPr>
          <a:pattFill prst="ltUpDiag">
            <a:fgClr>
              <a:schemeClr val="accent1"/>
            </a:fgClr>
            <a:bgClr>
              <a:schemeClr val="lt1"/>
            </a:bgClr>
          </a:pattFill>
          <a:ln w="34925" cap="rnd">
            <a:solidFill>
              <a:schemeClr val="lt1"/>
            </a:solidFill>
            <a:round/>
          </a:ln>
          <a:effectLst>
            <a:outerShdw dist="25400" dir="2700000" algn="tl" rotWithShape="0">
              <a:schemeClr val="accent1"/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3"/>
        <c:spPr>
          <a:pattFill prst="ltUpDiag">
            <a:fgClr>
              <a:schemeClr val="accent1"/>
            </a:fgClr>
            <a:bgClr>
              <a:schemeClr val="lt1"/>
            </a:bgClr>
          </a:pattFill>
          <a:ln w="34925" cap="rnd">
            <a:solidFill>
              <a:schemeClr val="lt1"/>
            </a:solidFill>
            <a:round/>
          </a:ln>
          <a:effectLst>
            <a:outerShdw dist="25400" dir="2700000" algn="tl" rotWithShape="0">
              <a:schemeClr val="accent1"/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4.3453649749587195E-2"/>
          <c:y val="8.8539845980790857E-2"/>
          <c:w val="0.94734016566819967"/>
          <c:h val="0.76930475036774237"/>
        </c:manualLayout>
      </c:layout>
      <c:lineChart>
        <c:grouping val="standard"/>
        <c:varyColors val="0"/>
        <c:ser>
          <c:idx val="0"/>
          <c:order val="0"/>
          <c:tx>
            <c:strRef>
              <c:f>'Total Vehicles 2018-Present'!$B$3</c:f>
              <c:strCache>
                <c:ptCount val="1"/>
                <c:pt idx="0">
                  <c:v>Total</c:v>
                </c:pt>
              </c:strCache>
            </c:strRef>
          </c:tx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trendline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trendlineType val="linear"/>
            <c:dispRSqr val="0"/>
            <c:dispEq val="0"/>
          </c:trendline>
          <c:cat>
            <c:multiLvlStrRef>
              <c:f>'Total Vehicles 2018-Present'!$A$4:$A$108</c:f>
              <c:multiLvlStrCache>
                <c:ptCount val="96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</c:v>
                  </c:pt>
                  <c:pt idx="15">
                    <c:v>Apr</c:v>
                  </c:pt>
                  <c:pt idx="16">
                    <c:v>May</c:v>
                  </c:pt>
                  <c:pt idx="17">
                    <c:v>Jun</c:v>
                  </c:pt>
                  <c:pt idx="18">
                    <c:v>Jul</c:v>
                  </c:pt>
                  <c:pt idx="19">
                    <c:v>Aug</c:v>
                  </c:pt>
                  <c:pt idx="20">
                    <c:v>Sep</c:v>
                  </c:pt>
                  <c:pt idx="21">
                    <c:v>Oct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</c:v>
                  </c:pt>
                  <c:pt idx="27">
                    <c:v>Apr</c:v>
                  </c:pt>
                  <c:pt idx="28">
                    <c:v>May</c:v>
                  </c:pt>
                  <c:pt idx="29">
                    <c:v>Jun</c:v>
                  </c:pt>
                  <c:pt idx="30">
                    <c:v>Jul</c:v>
                  </c:pt>
                  <c:pt idx="31">
                    <c:v>Aug</c:v>
                  </c:pt>
                  <c:pt idx="32">
                    <c:v>Sep</c:v>
                  </c:pt>
                  <c:pt idx="33">
                    <c:v>Oct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</c:v>
                  </c:pt>
                  <c:pt idx="39">
                    <c:v>Apr</c:v>
                  </c:pt>
                  <c:pt idx="40">
                    <c:v>May</c:v>
                  </c:pt>
                  <c:pt idx="41">
                    <c:v>Jun</c:v>
                  </c:pt>
                  <c:pt idx="42">
                    <c:v>Jul</c:v>
                  </c:pt>
                  <c:pt idx="43">
                    <c:v>Aug</c:v>
                  </c:pt>
                  <c:pt idx="44">
                    <c:v>Sep</c:v>
                  </c:pt>
                  <c:pt idx="45">
                    <c:v>Oct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</c:v>
                  </c:pt>
                  <c:pt idx="51">
                    <c:v>Apr</c:v>
                  </c:pt>
                  <c:pt idx="52">
                    <c:v>May</c:v>
                  </c:pt>
                  <c:pt idx="53">
                    <c:v>Jun</c:v>
                  </c:pt>
                  <c:pt idx="54">
                    <c:v>Jul</c:v>
                  </c:pt>
                  <c:pt idx="55">
                    <c:v>Aug</c:v>
                  </c:pt>
                  <c:pt idx="56">
                    <c:v>Sep</c:v>
                  </c:pt>
                  <c:pt idx="57">
                    <c:v>Oct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</c:v>
                  </c:pt>
                  <c:pt idx="63">
                    <c:v>Apr</c:v>
                  </c:pt>
                  <c:pt idx="64">
                    <c:v>May</c:v>
                  </c:pt>
                  <c:pt idx="65">
                    <c:v>Jun</c:v>
                  </c:pt>
                  <c:pt idx="66">
                    <c:v>Jul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Oct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</c:v>
                  </c:pt>
                  <c:pt idx="75">
                    <c:v>Apr</c:v>
                  </c:pt>
                  <c:pt idx="76">
                    <c:v>May</c:v>
                  </c:pt>
                  <c:pt idx="77">
                    <c:v>Jun</c:v>
                  </c:pt>
                  <c:pt idx="78">
                    <c:v>Jul</c:v>
                  </c:pt>
                  <c:pt idx="79">
                    <c:v>Aug</c:v>
                  </c:pt>
                  <c:pt idx="80">
                    <c:v>Sep</c:v>
                  </c:pt>
                  <c:pt idx="81">
                    <c:v>Oct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</c:v>
                  </c:pt>
                  <c:pt idx="87">
                    <c:v>Apr</c:v>
                  </c:pt>
                  <c:pt idx="88">
                    <c:v>May</c:v>
                  </c:pt>
                  <c:pt idx="89">
                    <c:v>Jun</c:v>
                  </c:pt>
                  <c:pt idx="90">
                    <c:v>Jul</c:v>
                  </c:pt>
                  <c:pt idx="91">
                    <c:v>Aug</c:v>
                  </c:pt>
                  <c:pt idx="92">
                    <c:v>Sep</c:v>
                  </c:pt>
                  <c:pt idx="93">
                    <c:v>Oct</c:v>
                  </c:pt>
                  <c:pt idx="94">
                    <c:v>Nov</c:v>
                  </c:pt>
                  <c:pt idx="95">
                    <c:v>Dec</c:v>
                  </c:pt>
                </c:lvl>
                <c:lvl>
                  <c:pt idx="0">
                    <c:v>2018</c:v>
                  </c:pt>
                  <c:pt idx="12">
                    <c:v>2019</c:v>
                  </c:pt>
                  <c:pt idx="24">
                    <c:v>2020</c:v>
                  </c:pt>
                  <c:pt idx="36">
                    <c:v>2021</c:v>
                  </c:pt>
                  <c:pt idx="48">
                    <c:v>2022</c:v>
                  </c:pt>
                  <c:pt idx="60">
                    <c:v>2023</c:v>
                  </c:pt>
                  <c:pt idx="72">
                    <c:v>2024</c:v>
                  </c:pt>
                  <c:pt idx="84">
                    <c:v>2025</c:v>
                  </c:pt>
                </c:lvl>
              </c:multiLvlStrCache>
            </c:multiLvlStrRef>
          </c:cat>
          <c:val>
            <c:numRef>
              <c:f>'Total Vehicles 2018-Present'!$B$4:$B$108</c:f>
              <c:numCache>
                <c:formatCode>General</c:formatCode>
                <c:ptCount val="96"/>
                <c:pt idx="0">
                  <c:v>15091</c:v>
                </c:pt>
                <c:pt idx="1">
                  <c:v>13430</c:v>
                </c:pt>
                <c:pt idx="2">
                  <c:v>16685</c:v>
                </c:pt>
                <c:pt idx="3">
                  <c:v>17013</c:v>
                </c:pt>
                <c:pt idx="4">
                  <c:v>18146</c:v>
                </c:pt>
                <c:pt idx="5">
                  <c:v>18571</c:v>
                </c:pt>
                <c:pt idx="6">
                  <c:v>20255</c:v>
                </c:pt>
                <c:pt idx="7">
                  <c:v>18863</c:v>
                </c:pt>
                <c:pt idx="8">
                  <c:v>16056</c:v>
                </c:pt>
                <c:pt idx="9">
                  <c:v>13605</c:v>
                </c:pt>
                <c:pt idx="10">
                  <c:v>14782</c:v>
                </c:pt>
                <c:pt idx="11">
                  <c:v>14073</c:v>
                </c:pt>
                <c:pt idx="12">
                  <c:v>14121</c:v>
                </c:pt>
                <c:pt idx="13">
                  <c:v>9682</c:v>
                </c:pt>
                <c:pt idx="14">
                  <c:v>4684</c:v>
                </c:pt>
                <c:pt idx="15">
                  <c:v>15592</c:v>
                </c:pt>
                <c:pt idx="16">
                  <c:v>17588</c:v>
                </c:pt>
                <c:pt idx="17">
                  <c:v>17531</c:v>
                </c:pt>
                <c:pt idx="18">
                  <c:v>19528</c:v>
                </c:pt>
                <c:pt idx="19">
                  <c:v>19144</c:v>
                </c:pt>
                <c:pt idx="20">
                  <c:v>16411</c:v>
                </c:pt>
                <c:pt idx="21">
                  <c:v>15854</c:v>
                </c:pt>
                <c:pt idx="22">
                  <c:v>14711</c:v>
                </c:pt>
                <c:pt idx="23">
                  <c:v>14455</c:v>
                </c:pt>
                <c:pt idx="24">
                  <c:v>13187</c:v>
                </c:pt>
                <c:pt idx="25">
                  <c:v>13462</c:v>
                </c:pt>
                <c:pt idx="26">
                  <c:v>12746</c:v>
                </c:pt>
                <c:pt idx="27">
                  <c:v>12575</c:v>
                </c:pt>
                <c:pt idx="28">
                  <c:v>15548</c:v>
                </c:pt>
                <c:pt idx="29">
                  <c:v>16889</c:v>
                </c:pt>
                <c:pt idx="30">
                  <c:v>18590</c:v>
                </c:pt>
                <c:pt idx="31">
                  <c:v>18998</c:v>
                </c:pt>
                <c:pt idx="32">
                  <c:v>16595</c:v>
                </c:pt>
                <c:pt idx="33">
                  <c:v>16533</c:v>
                </c:pt>
                <c:pt idx="34">
                  <c:v>13800</c:v>
                </c:pt>
                <c:pt idx="35">
                  <c:v>14929</c:v>
                </c:pt>
                <c:pt idx="36">
                  <c:v>14391</c:v>
                </c:pt>
                <c:pt idx="37">
                  <c:v>12687</c:v>
                </c:pt>
                <c:pt idx="38">
                  <c:v>16066</c:v>
                </c:pt>
                <c:pt idx="39">
                  <c:v>17890</c:v>
                </c:pt>
                <c:pt idx="40">
                  <c:v>8268</c:v>
                </c:pt>
                <c:pt idx="41">
                  <c:v>11551</c:v>
                </c:pt>
                <c:pt idx="42">
                  <c:v>19953</c:v>
                </c:pt>
                <c:pt idx="43">
                  <c:v>19461</c:v>
                </c:pt>
                <c:pt idx="44">
                  <c:v>17239</c:v>
                </c:pt>
                <c:pt idx="45">
                  <c:v>16940</c:v>
                </c:pt>
                <c:pt idx="46">
                  <c:v>15073</c:v>
                </c:pt>
                <c:pt idx="47">
                  <c:v>14316</c:v>
                </c:pt>
                <c:pt idx="48">
                  <c:v>14332</c:v>
                </c:pt>
                <c:pt idx="49">
                  <c:v>14465</c:v>
                </c:pt>
                <c:pt idx="50">
                  <c:v>16863</c:v>
                </c:pt>
                <c:pt idx="51">
                  <c:v>17130</c:v>
                </c:pt>
                <c:pt idx="52">
                  <c:v>18437</c:v>
                </c:pt>
                <c:pt idx="53">
                  <c:v>18539</c:v>
                </c:pt>
                <c:pt idx="54">
                  <c:v>20077</c:v>
                </c:pt>
                <c:pt idx="55">
                  <c:v>20180</c:v>
                </c:pt>
                <c:pt idx="56">
                  <c:v>17711</c:v>
                </c:pt>
                <c:pt idx="57">
                  <c:v>16982</c:v>
                </c:pt>
                <c:pt idx="58">
                  <c:v>15963</c:v>
                </c:pt>
                <c:pt idx="59">
                  <c:v>15123</c:v>
                </c:pt>
                <c:pt idx="60">
                  <c:v>15746</c:v>
                </c:pt>
                <c:pt idx="61">
                  <c:v>13666</c:v>
                </c:pt>
                <c:pt idx="62">
                  <c:v>6842</c:v>
                </c:pt>
                <c:pt idx="63">
                  <c:v>16373</c:v>
                </c:pt>
                <c:pt idx="64">
                  <c:v>17633</c:v>
                </c:pt>
                <c:pt idx="65">
                  <c:v>19001</c:v>
                </c:pt>
                <c:pt idx="66">
                  <c:v>20204</c:v>
                </c:pt>
                <c:pt idx="67">
                  <c:v>20481</c:v>
                </c:pt>
                <c:pt idx="68">
                  <c:v>17194</c:v>
                </c:pt>
                <c:pt idx="69">
                  <c:v>16302</c:v>
                </c:pt>
                <c:pt idx="70">
                  <c:v>15375</c:v>
                </c:pt>
                <c:pt idx="71">
                  <c:v>14493</c:v>
                </c:pt>
                <c:pt idx="72">
                  <c:v>9675</c:v>
                </c:pt>
                <c:pt idx="73">
                  <c:v>13921</c:v>
                </c:pt>
                <c:pt idx="74">
                  <c:v>16194</c:v>
                </c:pt>
                <c:pt idx="75">
                  <c:v>17149</c:v>
                </c:pt>
                <c:pt idx="76">
                  <c:v>18354</c:v>
                </c:pt>
                <c:pt idx="77">
                  <c:v>18019</c:v>
                </c:pt>
                <c:pt idx="78">
                  <c:v>20306</c:v>
                </c:pt>
                <c:pt idx="79">
                  <c:v>19825</c:v>
                </c:pt>
                <c:pt idx="80">
                  <c:v>17688</c:v>
                </c:pt>
                <c:pt idx="81">
                  <c:v>15928</c:v>
                </c:pt>
                <c:pt idx="82">
                  <c:v>15556</c:v>
                </c:pt>
                <c:pt idx="83">
                  <c:v>14141</c:v>
                </c:pt>
                <c:pt idx="84">
                  <c:v>12589</c:v>
                </c:pt>
                <c:pt idx="85">
                  <c:v>13029</c:v>
                </c:pt>
                <c:pt idx="86">
                  <c:v>7880</c:v>
                </c:pt>
                <c:pt idx="87">
                  <c:v>0</c:v>
                </c:pt>
                <c:pt idx="88">
                  <c:v>428</c:v>
                </c:pt>
                <c:pt idx="89">
                  <c:v>12775</c:v>
                </c:pt>
                <c:pt idx="90">
                  <c:v>18220</c:v>
                </c:pt>
                <c:pt idx="91">
                  <c:v>17774</c:v>
                </c:pt>
                <c:pt idx="92">
                  <c:v>14832</c:v>
                </c:pt>
                <c:pt idx="93">
                  <c:v>14367</c:v>
                </c:pt>
                <c:pt idx="94">
                  <c:v>13278</c:v>
                </c:pt>
                <c:pt idx="95">
                  <c:v>12813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123-4188-96E4-7806AE992B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1097126048"/>
        <c:axId val="1097133728"/>
      </c:lineChart>
      <c:catAx>
        <c:axId val="1097126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5400000" spcFirstLastPara="1" vertOverflow="ellipsis" wrap="square" anchor="ctr" anchorCtr="0"/>
          <a:lstStyle/>
          <a:p>
            <a:pPr>
              <a:defRPr sz="1100" b="1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7133728"/>
        <c:crosses val="autoZero"/>
        <c:auto val="1"/>
        <c:lblAlgn val="ctr"/>
        <c:lblOffset val="100"/>
        <c:tickLblSkip val="1"/>
        <c:noMultiLvlLbl val="0"/>
      </c:catAx>
      <c:valAx>
        <c:axId val="1097133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7126048"/>
        <c:crosses val="autoZero"/>
        <c:crossBetween val="midCat"/>
        <c:majorUnit val="25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[2018-2025 Ridership.xlsx]Total PASSENGERS 2018-Present!PivotTable13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Total PASSENGERS BY MONTH</a:t>
            </a:r>
          </a:p>
          <a:p>
            <a:pPr algn="ctr">
              <a:defRPr sz="1800"/>
            </a:pPr>
            <a:r>
              <a:rPr lang="en-US" sz="1800" dirty="0"/>
              <a:t>(2018-2025</a:t>
            </a:r>
            <a:r>
              <a:rPr lang="en-US" sz="1800" baseline="0" dirty="0"/>
              <a:t>)</a:t>
            </a:r>
            <a:endParaRPr lang="en-US" sz="1800" dirty="0"/>
          </a:p>
        </c:rich>
      </c:tx>
      <c:layout>
        <c:manualLayout>
          <c:xMode val="edge"/>
          <c:yMode val="edge"/>
          <c:x val="0.36156866445180319"/>
          <c:y val="1.03743526526327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pattFill prst="ltUpDiag">
            <a:fgClr>
              <a:schemeClr val="accent1"/>
            </a:fgClr>
            <a:bgClr>
              <a:schemeClr val="lt1"/>
            </a:bgClr>
          </a:pattFill>
          <a:ln w="34925" cap="rnd">
            <a:solidFill>
              <a:schemeClr val="lt1"/>
            </a:solidFill>
            <a:round/>
          </a:ln>
          <a:effectLst>
            <a:outerShdw dist="25400" dir="2700000" algn="tl" rotWithShape="0">
              <a:schemeClr val="accent1"/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2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3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4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5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6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7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8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9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0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1"/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2"/>
        <c:spPr>
          <a:pattFill prst="ltUpDiag">
            <a:fgClr>
              <a:schemeClr val="accent1"/>
            </a:fgClr>
            <a:bgClr>
              <a:schemeClr val="lt1"/>
            </a:bgClr>
          </a:pattFill>
          <a:ln w="34925" cap="rnd">
            <a:solidFill>
              <a:schemeClr val="lt1"/>
            </a:solidFill>
            <a:round/>
          </a:ln>
          <a:effectLst>
            <a:outerShdw dist="25400" dir="2700000" algn="tl" rotWithShape="0">
              <a:schemeClr val="accent1"/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3"/>
        <c:spPr>
          <a:pattFill prst="ltUpDiag">
            <a:fgClr>
              <a:schemeClr val="accent1"/>
            </a:fgClr>
            <a:bgClr>
              <a:schemeClr val="lt1"/>
            </a:bgClr>
          </a:pattFill>
          <a:ln w="34925" cap="rnd">
            <a:solidFill>
              <a:schemeClr val="lt1"/>
            </a:solidFill>
            <a:round/>
          </a:ln>
          <a:effectLst>
            <a:outerShdw dist="25400" dir="2700000" algn="tl" rotWithShape="0">
              <a:schemeClr val="accent1"/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4"/>
        <c:spPr>
          <a:pattFill prst="ltUpDiag">
            <a:fgClr>
              <a:schemeClr val="accent1"/>
            </a:fgClr>
            <a:bgClr>
              <a:schemeClr val="lt1"/>
            </a:bgClr>
          </a:pattFill>
          <a:ln w="34925" cap="rnd">
            <a:solidFill>
              <a:schemeClr val="lt1"/>
            </a:solidFill>
            <a:round/>
          </a:ln>
          <a:effectLst>
            <a:outerShdw dist="25400" dir="2700000" algn="tl" rotWithShape="0">
              <a:schemeClr val="accent1"/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5"/>
        <c:spPr>
          <a:pattFill prst="ltUpDiag">
            <a:fgClr>
              <a:schemeClr val="accent1"/>
            </a:fgClr>
            <a:bgClr>
              <a:schemeClr val="lt1"/>
            </a:bgClr>
          </a:pattFill>
          <a:ln w="34925" cap="rnd">
            <a:solidFill>
              <a:schemeClr val="lt1"/>
            </a:solidFill>
            <a:round/>
          </a:ln>
          <a:effectLst>
            <a:outerShdw dist="25400" dir="2700000" algn="tl" rotWithShape="0">
              <a:schemeClr val="accent1"/>
            </a:outerShdw>
          </a:effectLst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4.3453649749587195E-2"/>
          <c:y val="9.8739121183368736E-2"/>
          <c:w val="0.94734016566819967"/>
          <c:h val="0.80097780650577077"/>
        </c:manualLayout>
      </c:layout>
      <c:lineChart>
        <c:grouping val="standard"/>
        <c:varyColors val="0"/>
        <c:ser>
          <c:idx val="0"/>
          <c:order val="0"/>
          <c:tx>
            <c:strRef>
              <c:f>'Total PASSENGERS 2018-Present'!$B$3</c:f>
              <c:strCache>
                <c:ptCount val="1"/>
                <c:pt idx="0">
                  <c:v>Total</c:v>
                </c:pt>
              </c:strCache>
            </c:strRef>
          </c:tx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trendline>
            <c:spPr>
              <a:ln w="44450" cap="rnd">
                <a:solidFill>
                  <a:schemeClr val="accent2">
                    <a:alpha val="50000"/>
                  </a:schemeClr>
                </a:solidFill>
                <a:round/>
              </a:ln>
              <a:effectLst/>
            </c:spPr>
            <c:trendlineType val="linear"/>
            <c:dispRSqr val="0"/>
            <c:dispEq val="0"/>
          </c:trendline>
          <c:cat>
            <c:multiLvlStrRef>
              <c:f>'Total PASSENGERS 2018-Present'!$A$4:$A$108</c:f>
              <c:multiLvlStrCache>
                <c:ptCount val="96"/>
                <c:lvl>
                  <c:pt idx="0">
                    <c:v>Jan</c:v>
                  </c:pt>
                  <c:pt idx="1">
                    <c:v>Feb</c:v>
                  </c:pt>
                  <c:pt idx="2">
                    <c:v>Mar</c:v>
                  </c:pt>
                  <c:pt idx="3">
                    <c:v>Apr</c:v>
                  </c:pt>
                  <c:pt idx="4">
                    <c:v>May</c:v>
                  </c:pt>
                  <c:pt idx="5">
                    <c:v>Jun</c:v>
                  </c:pt>
                  <c:pt idx="6">
                    <c:v>Jul</c:v>
                  </c:pt>
                  <c:pt idx="7">
                    <c:v>Aug</c:v>
                  </c:pt>
                  <c:pt idx="8">
                    <c:v>Sep</c:v>
                  </c:pt>
                  <c:pt idx="9">
                    <c:v>Oct</c:v>
                  </c:pt>
                  <c:pt idx="10">
                    <c:v>Nov</c:v>
                  </c:pt>
                  <c:pt idx="11">
                    <c:v>Dec</c:v>
                  </c:pt>
                  <c:pt idx="12">
                    <c:v>Jan</c:v>
                  </c:pt>
                  <c:pt idx="13">
                    <c:v>Feb</c:v>
                  </c:pt>
                  <c:pt idx="14">
                    <c:v>Mar</c:v>
                  </c:pt>
                  <c:pt idx="15">
                    <c:v>Apr</c:v>
                  </c:pt>
                  <c:pt idx="16">
                    <c:v>May</c:v>
                  </c:pt>
                  <c:pt idx="17">
                    <c:v>Jun</c:v>
                  </c:pt>
                  <c:pt idx="18">
                    <c:v>Jul</c:v>
                  </c:pt>
                  <c:pt idx="19">
                    <c:v>Aug</c:v>
                  </c:pt>
                  <c:pt idx="20">
                    <c:v>Sep</c:v>
                  </c:pt>
                  <c:pt idx="21">
                    <c:v>Oct</c:v>
                  </c:pt>
                  <c:pt idx="22">
                    <c:v>Nov</c:v>
                  </c:pt>
                  <c:pt idx="23">
                    <c:v>Dec</c:v>
                  </c:pt>
                  <c:pt idx="24">
                    <c:v>Jan</c:v>
                  </c:pt>
                  <c:pt idx="25">
                    <c:v>Feb</c:v>
                  </c:pt>
                  <c:pt idx="26">
                    <c:v>Mar</c:v>
                  </c:pt>
                  <c:pt idx="27">
                    <c:v>Apr</c:v>
                  </c:pt>
                  <c:pt idx="28">
                    <c:v>May</c:v>
                  </c:pt>
                  <c:pt idx="29">
                    <c:v>Jun</c:v>
                  </c:pt>
                  <c:pt idx="30">
                    <c:v>Jul</c:v>
                  </c:pt>
                  <c:pt idx="31">
                    <c:v>Aug</c:v>
                  </c:pt>
                  <c:pt idx="32">
                    <c:v>Sep</c:v>
                  </c:pt>
                  <c:pt idx="33">
                    <c:v>Oct</c:v>
                  </c:pt>
                  <c:pt idx="34">
                    <c:v>Nov</c:v>
                  </c:pt>
                  <c:pt idx="35">
                    <c:v>Dec</c:v>
                  </c:pt>
                  <c:pt idx="36">
                    <c:v>Jan</c:v>
                  </c:pt>
                  <c:pt idx="37">
                    <c:v>Feb</c:v>
                  </c:pt>
                  <c:pt idx="38">
                    <c:v>Mar</c:v>
                  </c:pt>
                  <c:pt idx="39">
                    <c:v>Apr</c:v>
                  </c:pt>
                  <c:pt idx="40">
                    <c:v>May</c:v>
                  </c:pt>
                  <c:pt idx="41">
                    <c:v>Jun</c:v>
                  </c:pt>
                  <c:pt idx="42">
                    <c:v>Jul</c:v>
                  </c:pt>
                  <c:pt idx="43">
                    <c:v>Aug</c:v>
                  </c:pt>
                  <c:pt idx="44">
                    <c:v>Sep</c:v>
                  </c:pt>
                  <c:pt idx="45">
                    <c:v>Oct</c:v>
                  </c:pt>
                  <c:pt idx="46">
                    <c:v>Nov</c:v>
                  </c:pt>
                  <c:pt idx="47">
                    <c:v>Dec</c:v>
                  </c:pt>
                  <c:pt idx="48">
                    <c:v>Jan</c:v>
                  </c:pt>
                  <c:pt idx="49">
                    <c:v>Feb</c:v>
                  </c:pt>
                  <c:pt idx="50">
                    <c:v>Mar</c:v>
                  </c:pt>
                  <c:pt idx="51">
                    <c:v>Apr</c:v>
                  </c:pt>
                  <c:pt idx="52">
                    <c:v>May</c:v>
                  </c:pt>
                  <c:pt idx="53">
                    <c:v>Jun</c:v>
                  </c:pt>
                  <c:pt idx="54">
                    <c:v>Jul</c:v>
                  </c:pt>
                  <c:pt idx="55">
                    <c:v>Aug</c:v>
                  </c:pt>
                  <c:pt idx="56">
                    <c:v>Sep</c:v>
                  </c:pt>
                  <c:pt idx="57">
                    <c:v>Oct</c:v>
                  </c:pt>
                  <c:pt idx="58">
                    <c:v>Nov</c:v>
                  </c:pt>
                  <c:pt idx="59">
                    <c:v>Dec</c:v>
                  </c:pt>
                  <c:pt idx="60">
                    <c:v>Jan</c:v>
                  </c:pt>
                  <c:pt idx="61">
                    <c:v>Feb</c:v>
                  </c:pt>
                  <c:pt idx="62">
                    <c:v>Mar</c:v>
                  </c:pt>
                  <c:pt idx="63">
                    <c:v>Apr</c:v>
                  </c:pt>
                  <c:pt idx="64">
                    <c:v>May</c:v>
                  </c:pt>
                  <c:pt idx="65">
                    <c:v>Jun</c:v>
                  </c:pt>
                  <c:pt idx="66">
                    <c:v>Jul</c:v>
                  </c:pt>
                  <c:pt idx="67">
                    <c:v>Aug</c:v>
                  </c:pt>
                  <c:pt idx="68">
                    <c:v>Sep</c:v>
                  </c:pt>
                  <c:pt idx="69">
                    <c:v>Oct</c:v>
                  </c:pt>
                  <c:pt idx="70">
                    <c:v>Nov</c:v>
                  </c:pt>
                  <c:pt idx="71">
                    <c:v>Dec</c:v>
                  </c:pt>
                  <c:pt idx="72">
                    <c:v>Jan</c:v>
                  </c:pt>
                  <c:pt idx="73">
                    <c:v>Feb</c:v>
                  </c:pt>
                  <c:pt idx="74">
                    <c:v>Mar</c:v>
                  </c:pt>
                  <c:pt idx="75">
                    <c:v>Apr</c:v>
                  </c:pt>
                  <c:pt idx="76">
                    <c:v>May</c:v>
                  </c:pt>
                  <c:pt idx="77">
                    <c:v>Jun</c:v>
                  </c:pt>
                  <c:pt idx="78">
                    <c:v>Jul</c:v>
                  </c:pt>
                  <c:pt idx="79">
                    <c:v>Aug</c:v>
                  </c:pt>
                  <c:pt idx="80">
                    <c:v>Sep</c:v>
                  </c:pt>
                  <c:pt idx="81">
                    <c:v>Oct</c:v>
                  </c:pt>
                  <c:pt idx="82">
                    <c:v>Nov</c:v>
                  </c:pt>
                  <c:pt idx="83">
                    <c:v>Dec</c:v>
                  </c:pt>
                  <c:pt idx="84">
                    <c:v>Jan</c:v>
                  </c:pt>
                  <c:pt idx="85">
                    <c:v>Feb</c:v>
                  </c:pt>
                  <c:pt idx="86">
                    <c:v>Mar</c:v>
                  </c:pt>
                  <c:pt idx="87">
                    <c:v>Apr</c:v>
                  </c:pt>
                  <c:pt idx="88">
                    <c:v>May</c:v>
                  </c:pt>
                  <c:pt idx="89">
                    <c:v>Jun</c:v>
                  </c:pt>
                  <c:pt idx="90">
                    <c:v>Jul</c:v>
                  </c:pt>
                  <c:pt idx="91">
                    <c:v>Aug</c:v>
                  </c:pt>
                  <c:pt idx="92">
                    <c:v>Sep</c:v>
                  </c:pt>
                  <c:pt idx="93">
                    <c:v>Oct</c:v>
                  </c:pt>
                  <c:pt idx="94">
                    <c:v>Nov</c:v>
                  </c:pt>
                  <c:pt idx="95">
                    <c:v>Dec</c:v>
                  </c:pt>
                </c:lvl>
                <c:lvl>
                  <c:pt idx="0">
                    <c:v>2018</c:v>
                  </c:pt>
                  <c:pt idx="12">
                    <c:v>2019</c:v>
                  </c:pt>
                  <c:pt idx="24">
                    <c:v>2020</c:v>
                  </c:pt>
                  <c:pt idx="36">
                    <c:v>2021</c:v>
                  </c:pt>
                  <c:pt idx="48">
                    <c:v>2022</c:v>
                  </c:pt>
                  <c:pt idx="60">
                    <c:v>2023</c:v>
                  </c:pt>
                  <c:pt idx="72">
                    <c:v>2024</c:v>
                  </c:pt>
                  <c:pt idx="84">
                    <c:v>2025</c:v>
                  </c:pt>
                </c:lvl>
              </c:multiLvlStrCache>
            </c:multiLvlStrRef>
          </c:cat>
          <c:val>
            <c:numRef>
              <c:f>'Total PASSENGERS 2018-Present'!$B$4:$B$108</c:f>
              <c:numCache>
                <c:formatCode>General</c:formatCode>
                <c:ptCount val="96"/>
                <c:pt idx="0">
                  <c:v>28289</c:v>
                </c:pt>
                <c:pt idx="1">
                  <c:v>24541</c:v>
                </c:pt>
                <c:pt idx="2">
                  <c:v>30967</c:v>
                </c:pt>
                <c:pt idx="3">
                  <c:v>31978</c:v>
                </c:pt>
                <c:pt idx="4">
                  <c:v>38090</c:v>
                </c:pt>
                <c:pt idx="5">
                  <c:v>39390</c:v>
                </c:pt>
                <c:pt idx="6">
                  <c:v>47848</c:v>
                </c:pt>
                <c:pt idx="7">
                  <c:v>44307</c:v>
                </c:pt>
                <c:pt idx="8">
                  <c:v>35477</c:v>
                </c:pt>
                <c:pt idx="9">
                  <c:v>31415</c:v>
                </c:pt>
                <c:pt idx="10">
                  <c:v>30069</c:v>
                </c:pt>
                <c:pt idx="11">
                  <c:v>28208</c:v>
                </c:pt>
                <c:pt idx="12">
                  <c:v>28350</c:v>
                </c:pt>
                <c:pt idx="13">
                  <c:v>21874</c:v>
                </c:pt>
                <c:pt idx="14">
                  <c:v>26362</c:v>
                </c:pt>
                <c:pt idx="15">
                  <c:v>31975</c:v>
                </c:pt>
                <c:pt idx="16">
                  <c:v>37236</c:v>
                </c:pt>
                <c:pt idx="17">
                  <c:v>39245</c:v>
                </c:pt>
                <c:pt idx="18">
                  <c:v>46278</c:v>
                </c:pt>
                <c:pt idx="19">
                  <c:v>46647</c:v>
                </c:pt>
                <c:pt idx="20">
                  <c:v>36498</c:v>
                </c:pt>
                <c:pt idx="21">
                  <c:v>32381</c:v>
                </c:pt>
                <c:pt idx="22">
                  <c:v>30085</c:v>
                </c:pt>
                <c:pt idx="23">
                  <c:v>28956</c:v>
                </c:pt>
                <c:pt idx="24">
                  <c:v>25579</c:v>
                </c:pt>
                <c:pt idx="25">
                  <c:v>26481</c:v>
                </c:pt>
                <c:pt idx="26">
                  <c:v>22554</c:v>
                </c:pt>
                <c:pt idx="27">
                  <c:v>18031</c:v>
                </c:pt>
                <c:pt idx="28">
                  <c:v>25515</c:v>
                </c:pt>
                <c:pt idx="29">
                  <c:v>29497</c:v>
                </c:pt>
                <c:pt idx="30">
                  <c:v>36827</c:v>
                </c:pt>
                <c:pt idx="31">
                  <c:v>38343</c:v>
                </c:pt>
                <c:pt idx="32">
                  <c:v>31684</c:v>
                </c:pt>
                <c:pt idx="33">
                  <c:v>29065</c:v>
                </c:pt>
                <c:pt idx="34">
                  <c:v>23879</c:v>
                </c:pt>
                <c:pt idx="35">
                  <c:v>24905</c:v>
                </c:pt>
                <c:pt idx="36">
                  <c:v>23595</c:v>
                </c:pt>
                <c:pt idx="37">
                  <c:v>21231</c:v>
                </c:pt>
                <c:pt idx="38">
                  <c:v>28203</c:v>
                </c:pt>
                <c:pt idx="39">
                  <c:v>32477</c:v>
                </c:pt>
                <c:pt idx="40">
                  <c:v>29403</c:v>
                </c:pt>
                <c:pt idx="41">
                  <c:v>33188</c:v>
                </c:pt>
                <c:pt idx="42">
                  <c:v>45792</c:v>
                </c:pt>
                <c:pt idx="43">
                  <c:v>43500</c:v>
                </c:pt>
                <c:pt idx="44">
                  <c:v>34304</c:v>
                </c:pt>
                <c:pt idx="45">
                  <c:v>31719</c:v>
                </c:pt>
                <c:pt idx="46">
                  <c:v>26706</c:v>
                </c:pt>
                <c:pt idx="47">
                  <c:v>24970</c:v>
                </c:pt>
                <c:pt idx="48">
                  <c:v>24672</c:v>
                </c:pt>
                <c:pt idx="49">
                  <c:v>24799</c:v>
                </c:pt>
                <c:pt idx="50">
                  <c:v>29714</c:v>
                </c:pt>
                <c:pt idx="51">
                  <c:v>31318</c:v>
                </c:pt>
                <c:pt idx="52">
                  <c:v>35253</c:v>
                </c:pt>
                <c:pt idx="53">
                  <c:v>36593</c:v>
                </c:pt>
                <c:pt idx="54">
                  <c:v>46163</c:v>
                </c:pt>
                <c:pt idx="55">
                  <c:v>44107</c:v>
                </c:pt>
                <c:pt idx="56">
                  <c:v>36399</c:v>
                </c:pt>
                <c:pt idx="57">
                  <c:v>30906</c:v>
                </c:pt>
                <c:pt idx="58">
                  <c:v>27843</c:v>
                </c:pt>
                <c:pt idx="59">
                  <c:v>26170</c:v>
                </c:pt>
                <c:pt idx="60">
                  <c:v>27373</c:v>
                </c:pt>
                <c:pt idx="61">
                  <c:v>24793</c:v>
                </c:pt>
                <c:pt idx="62">
                  <c:v>24385</c:v>
                </c:pt>
                <c:pt idx="63">
                  <c:v>29922</c:v>
                </c:pt>
                <c:pt idx="64">
                  <c:v>35191</c:v>
                </c:pt>
                <c:pt idx="65">
                  <c:v>37932</c:v>
                </c:pt>
                <c:pt idx="66">
                  <c:v>46581</c:v>
                </c:pt>
                <c:pt idx="67">
                  <c:v>44824</c:v>
                </c:pt>
                <c:pt idx="68">
                  <c:v>35432</c:v>
                </c:pt>
                <c:pt idx="69">
                  <c:v>30431</c:v>
                </c:pt>
                <c:pt idx="70">
                  <c:v>28206</c:v>
                </c:pt>
                <c:pt idx="71">
                  <c:v>26276</c:v>
                </c:pt>
                <c:pt idx="72">
                  <c:v>21367</c:v>
                </c:pt>
                <c:pt idx="73">
                  <c:v>25527</c:v>
                </c:pt>
                <c:pt idx="74">
                  <c:v>30705</c:v>
                </c:pt>
                <c:pt idx="75">
                  <c:v>31799</c:v>
                </c:pt>
                <c:pt idx="76">
                  <c:v>35829</c:v>
                </c:pt>
                <c:pt idx="77">
                  <c:v>37160</c:v>
                </c:pt>
                <c:pt idx="78">
                  <c:v>48862</c:v>
                </c:pt>
                <c:pt idx="79">
                  <c:v>43650</c:v>
                </c:pt>
                <c:pt idx="80">
                  <c:v>35626</c:v>
                </c:pt>
                <c:pt idx="81">
                  <c:v>31378</c:v>
                </c:pt>
                <c:pt idx="82">
                  <c:v>26885</c:v>
                </c:pt>
                <c:pt idx="83">
                  <c:v>25133</c:v>
                </c:pt>
                <c:pt idx="84">
                  <c:v>25613</c:v>
                </c:pt>
                <c:pt idx="85">
                  <c:v>23663</c:v>
                </c:pt>
                <c:pt idx="86">
                  <c:v>26259</c:v>
                </c:pt>
                <c:pt idx="87">
                  <c:v>22488</c:v>
                </c:pt>
                <c:pt idx="88">
                  <c:v>26144</c:v>
                </c:pt>
                <c:pt idx="89">
                  <c:v>35332</c:v>
                </c:pt>
                <c:pt idx="90">
                  <c:v>44096</c:v>
                </c:pt>
                <c:pt idx="91">
                  <c:v>41711</c:v>
                </c:pt>
                <c:pt idx="92">
                  <c:v>31942</c:v>
                </c:pt>
                <c:pt idx="93">
                  <c:v>29314</c:v>
                </c:pt>
                <c:pt idx="94">
                  <c:v>26577</c:v>
                </c:pt>
                <c:pt idx="95">
                  <c:v>25407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D56-4441-84B1-839CCC5ACB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1097126048"/>
        <c:axId val="1097133728"/>
      </c:lineChart>
      <c:catAx>
        <c:axId val="1097126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5400000" spcFirstLastPara="1" vertOverflow="ellipsis" wrap="square" anchor="ctr" anchorCtr="0"/>
          <a:lstStyle/>
          <a:p>
            <a:pPr>
              <a:defRPr sz="1100" b="1" i="0" u="none" strike="noStrike" kern="1200" spc="1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7133728"/>
        <c:crosses val="autoZero"/>
        <c:auto val="1"/>
        <c:lblAlgn val="ctr"/>
        <c:lblOffset val="100"/>
        <c:tickLblSkip val="1"/>
        <c:noMultiLvlLbl val="0"/>
      </c:catAx>
      <c:valAx>
        <c:axId val="1097133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alpha val="2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7126048"/>
        <c:crosses val="autoZero"/>
        <c:crossBetween val="midCat"/>
        <c:majorUnit val="25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Condensed!$A$23</c:f>
              <c:strCache>
                <c:ptCount val="1"/>
                <c:pt idx="0">
                  <c:v>Farebox Revenue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dLbls>
            <c:delete val="1"/>
          </c:dLbls>
          <c:cat>
            <c:strRef>
              <c:f>Condensed!$B$22:$H$22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 Proj.</c:v>
                </c:pt>
                <c:pt idx="6">
                  <c:v>2027 Proj.</c:v>
                </c:pt>
              </c:strCache>
            </c:strRef>
          </c:cat>
          <c:val>
            <c:numRef>
              <c:f>Condensed!$B$23:$H$23</c:f>
              <c:numCache>
                <c:formatCode>_("$"* #,##0_);_("$"* \(#,##0\);_("$"* "-"_);_(@_)</c:formatCode>
                <c:ptCount val="7"/>
                <c:pt idx="0">
                  <c:v>1115037</c:v>
                </c:pt>
                <c:pt idx="1">
                  <c:v>1200489</c:v>
                </c:pt>
                <c:pt idx="2">
                  <c:v>1250681</c:v>
                </c:pt>
                <c:pt idx="3">
                  <c:v>1346019</c:v>
                </c:pt>
                <c:pt idx="4">
                  <c:v>1455098</c:v>
                </c:pt>
                <c:pt idx="5">
                  <c:v>1900000</c:v>
                </c:pt>
                <c:pt idx="6">
                  <c:v>2529869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DD5-4F12-83FD-2EA07407ADF2}"/>
            </c:ext>
          </c:extLst>
        </c:ser>
        <c:ser>
          <c:idx val="1"/>
          <c:order val="1"/>
          <c:tx>
            <c:strRef>
              <c:f>Condensed!$A$24</c:f>
              <c:strCache>
                <c:ptCount val="1"/>
                <c:pt idx="0">
                  <c:v>Revenue Target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dLbls>
            <c:delete val="1"/>
          </c:dLbls>
          <c:cat>
            <c:strRef>
              <c:f>Condensed!$B$22:$H$22</c:f>
              <c:strCache>
                <c:ptCount val="7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 Proj.</c:v>
                </c:pt>
                <c:pt idx="6">
                  <c:v>2027 Proj.</c:v>
                </c:pt>
              </c:strCache>
            </c:strRef>
          </c:cat>
          <c:val>
            <c:numRef>
              <c:f>Condensed!$B$24:$H$24</c:f>
              <c:numCache>
                <c:formatCode>_("$"* #,##0_);_("$"* \(#,##0\);_("$"* "-"_);_(@_)</c:formatCode>
                <c:ptCount val="7"/>
                <c:pt idx="0">
                  <c:v>1300624</c:v>
                </c:pt>
                <c:pt idx="1">
                  <c:v>1463031</c:v>
                </c:pt>
                <c:pt idx="2">
                  <c:v>1307220</c:v>
                </c:pt>
                <c:pt idx="3">
                  <c:v>1307220</c:v>
                </c:pt>
                <c:pt idx="4">
                  <c:v>1818971</c:v>
                </c:pt>
                <c:pt idx="5">
                  <c:v>2319876</c:v>
                </c:pt>
                <c:pt idx="6">
                  <c:v>2524174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DD5-4F12-83FD-2EA07407ADF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691777528"/>
        <c:axId val="691777888"/>
      </c:lineChart>
      <c:catAx>
        <c:axId val="6917775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1777888"/>
        <c:crosses val="autoZero"/>
        <c:auto val="1"/>
        <c:lblAlgn val="ctr"/>
        <c:lblOffset val="100"/>
        <c:noMultiLvlLbl val="0"/>
      </c:catAx>
      <c:valAx>
        <c:axId val="691777888"/>
        <c:scaling>
          <c:orientation val="minMax"/>
        </c:scaling>
        <c:delete val="0"/>
        <c:axPos val="l"/>
        <c:numFmt formatCode="_(&quot;$&quot;* #,##0_);_(&quot;$&quot;* \(#,##0\);_(&quot;$&quot;* &quot;-&quot;_);_(@_)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91777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2025</a:t>
            </a:r>
            <a:r>
              <a:rPr lang="en-US" baseline="0"/>
              <a:t> Expenditures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007592800899887"/>
          <c:y val="0.23172879571316288"/>
          <c:w val="0.43913610798650171"/>
          <c:h val="0.66874110846452761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5DF-47C6-8B5A-836D3AAD0B7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5DF-47C6-8B5A-836D3AAD0B7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5DF-47C6-8B5A-836D3AAD0B7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5DF-47C6-8B5A-836D3AAD0B7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5DF-47C6-8B5A-836D3AAD0B7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'\\Admntmv2\pw\shared\Ferry\2026 Ferry Fare Proposal\Revenue Target Report\Drafts\[2024 Expenditure Summary.xlsx]Expenditures'!$B$35:$B$39</c:f>
              <c:strCache>
                <c:ptCount val="5"/>
                <c:pt idx="0">
                  <c:v>Obj. 510 - Salaries &amp; Wages</c:v>
                </c:pt>
                <c:pt idx="1">
                  <c:v>Obj. 520 - Personnel Benefits</c:v>
                </c:pt>
                <c:pt idx="2">
                  <c:v>Obj. 530 - Supplies/Consumables</c:v>
                </c:pt>
                <c:pt idx="3">
                  <c:v>Obj. 540 - Services &amp; Pass Through Payments</c:v>
                </c:pt>
                <c:pt idx="4">
                  <c:v>Obj. 560 - Capital Outlays</c:v>
                </c:pt>
              </c:strCache>
            </c:strRef>
          </c:cat>
          <c:val>
            <c:numRef>
              <c:f>'\\Admntmv2\pw\shared\Ferry\2026 Ferry Fare Proposal\Revenue Target Report\Drafts\[2024 Expenditure Summary.xlsx]Expenditures'!$C$35:$C$39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A-B5DF-47C6-8B5A-836D3AAD0B7B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C-B5DF-47C6-8B5A-836D3AAD0B7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E-B5DF-47C6-8B5A-836D3AAD0B7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0-B5DF-47C6-8B5A-836D3AAD0B7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2-B5DF-47C6-8B5A-836D3AAD0B7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4-B5DF-47C6-8B5A-836D3AAD0B7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'\\Admntmv2\pw\shared\Ferry\2026 Ferry Fare Proposal\Revenue Target Report\Drafts\[2024 Expenditure Summary.xlsx]Expenditures'!$B$35:$B$39</c:f>
              <c:strCache>
                <c:ptCount val="5"/>
                <c:pt idx="0">
                  <c:v>Obj. 510 - Salaries &amp; Wages</c:v>
                </c:pt>
                <c:pt idx="1">
                  <c:v>Obj. 520 - Personnel Benefits</c:v>
                </c:pt>
                <c:pt idx="2">
                  <c:v>Obj. 530 - Supplies/Consumables</c:v>
                </c:pt>
                <c:pt idx="3">
                  <c:v>Obj. 540 - Services &amp; Pass Through Payments</c:v>
                </c:pt>
                <c:pt idx="4">
                  <c:v>Obj. 560 - Capital Outlays</c:v>
                </c:pt>
              </c:strCache>
            </c:strRef>
          </c:cat>
          <c:val>
            <c:numRef>
              <c:f>'\\Admntmv2\pw\shared\Ferry\2026 Ferry Fare Proposal\Revenue Target Report\Drafts\[2024 Expenditure Summary.xlsx]Expenditures'!$D$35:$D$39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5-B5DF-47C6-8B5A-836D3AAD0B7B}"/>
            </c:ext>
          </c:extLst>
        </c:ser>
        <c:ser>
          <c:idx val="2"/>
          <c:order val="2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B5DF-47C6-8B5A-836D3AAD0B7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B5DF-47C6-8B5A-836D3AAD0B7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B5DF-47C6-8B5A-836D3AAD0B7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D-B5DF-47C6-8B5A-836D3AAD0B7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F-B5DF-47C6-8B5A-836D3AAD0B7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Expenditures!$B$36:$B$40</c:f>
              <c:strCache>
                <c:ptCount val="5"/>
                <c:pt idx="0">
                  <c:v>Obj. 510 - Salaries &amp; Wages</c:v>
                </c:pt>
                <c:pt idx="1">
                  <c:v>Obj. 520 - Personnel Benefits</c:v>
                </c:pt>
                <c:pt idx="2">
                  <c:v>Obj. 530 - Supplies/Consumables</c:v>
                </c:pt>
                <c:pt idx="3">
                  <c:v>Obj. 540 - Services &amp; Pass Through Payments</c:v>
                </c:pt>
                <c:pt idx="4">
                  <c:v>Obj. 560 - Capital Outlays</c:v>
                </c:pt>
              </c:strCache>
            </c:strRef>
          </c:cat>
          <c:val>
            <c:numRef>
              <c:f>Expenditures!$E$36:$E$40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20-B5DF-47C6-8B5A-836D3AAD0B7B}"/>
            </c:ext>
          </c:extLst>
        </c:ser>
        <c:ser>
          <c:idx val="3"/>
          <c:order val="3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2-B5DF-47C6-8B5A-836D3AAD0B7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4-B5DF-47C6-8B5A-836D3AAD0B7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6-B5DF-47C6-8B5A-836D3AAD0B7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8-B5DF-47C6-8B5A-836D3AAD0B7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2A-B5DF-47C6-8B5A-836D3AAD0B7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Expenditures!$B$36:$B$40</c:f>
              <c:strCache>
                <c:ptCount val="5"/>
                <c:pt idx="0">
                  <c:v>Obj. 510 - Salaries &amp; Wages</c:v>
                </c:pt>
                <c:pt idx="1">
                  <c:v>Obj. 520 - Personnel Benefits</c:v>
                </c:pt>
                <c:pt idx="2">
                  <c:v>Obj. 530 - Supplies/Consumables</c:v>
                </c:pt>
                <c:pt idx="3">
                  <c:v>Obj. 540 - Services &amp; Pass Through Payments</c:v>
                </c:pt>
                <c:pt idx="4">
                  <c:v>Obj. 560 - Capital Outlays</c:v>
                </c:pt>
              </c:strCache>
            </c:strRef>
          </c:cat>
          <c:val>
            <c:numRef>
              <c:f>Expenditures!$F$36:$F$40</c:f>
              <c:numCache>
                <c:formatCode>0%</c:formatCode>
                <c:ptCount val="5"/>
                <c:pt idx="0">
                  <c:v>0.22219230063841955</c:v>
                </c:pt>
                <c:pt idx="1">
                  <c:v>8.0026922287578392E-2</c:v>
                </c:pt>
                <c:pt idx="2">
                  <c:v>4.6892575721797246E-2</c:v>
                </c:pt>
                <c:pt idx="3">
                  <c:v>0.43009806210772511</c:v>
                </c:pt>
                <c:pt idx="4">
                  <c:v>0.2207901392444796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B-B5DF-47C6-8B5A-836D3AAD0B7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578552680914882"/>
          <c:y val="0.23339100546022742"/>
          <c:w val="0.32042594675665542"/>
          <c:h val="0.67102261123369888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3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3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12501" cy="463696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5972" y="1"/>
            <a:ext cx="3012500" cy="463696"/>
          </a:xfrm>
          <a:prstGeom prst="rect">
            <a:avLst/>
          </a:prstGeom>
        </p:spPr>
        <p:txBody>
          <a:bodyPr vert="horz" lIns="91436" tIns="45718" rIns="91436" bIns="45718" rtlCol="0"/>
          <a:lstStyle>
            <a:lvl1pPr algn="r">
              <a:defRPr sz="1200"/>
            </a:lvl1pPr>
          </a:lstStyle>
          <a:p>
            <a:fld id="{791D11D1-EF27-421B-9AE6-3B3534A74E1E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54113"/>
            <a:ext cx="5537200" cy="31162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6" tIns="45718" rIns="91436" bIns="4571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809" y="4444546"/>
            <a:ext cx="5560060" cy="3637020"/>
          </a:xfrm>
          <a:prstGeom prst="rect">
            <a:avLst/>
          </a:prstGeom>
        </p:spPr>
        <p:txBody>
          <a:bodyPr vert="horz" lIns="91436" tIns="45718" rIns="91436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772380"/>
            <a:ext cx="3012501" cy="463696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5972" y="8772380"/>
            <a:ext cx="3012500" cy="463696"/>
          </a:xfrm>
          <a:prstGeom prst="rect">
            <a:avLst/>
          </a:prstGeom>
        </p:spPr>
        <p:txBody>
          <a:bodyPr vert="horz" lIns="91436" tIns="45718" rIns="91436" bIns="45718" rtlCol="0" anchor="b"/>
          <a:lstStyle>
            <a:lvl1pPr algn="r">
              <a:defRPr sz="1200"/>
            </a:lvl1pPr>
          </a:lstStyle>
          <a:p>
            <a:fld id="{B5EE08C2-DACC-4008-86CE-5D8FB4F265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364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7886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17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773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E1800-444F-BDA7-D0C2-317CF4DD6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DD02E3-3C6E-A627-D461-F910E48944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ABF7F6-8C2A-C7F2-695E-AD69E18766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00FB99-18AB-CCB7-EA21-C7359AAED8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290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55">
              <a:defRPr/>
            </a:pPr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836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D3103-F95D-7C51-0E1F-A5D56F6D2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38FBC3-895C-81E0-2C79-9F1B002470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22B587-6D70-044C-9FC2-5151099CF6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1621C-149C-48A1-07BB-D3F12386CA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190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4007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950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2346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5F660-87FF-A0E9-BD43-8632B8336F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79BE8D-0337-FFA8-2947-5D5CAC1975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C0B450-0107-C288-A435-C385F52A6D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30A306-2EA9-944F-1C79-61A958A645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96B957-7EED-4400-824C-49332A3C37C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613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426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879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25C77-5889-13EE-6FCC-C0EC90BFB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5248BA-87E3-4AA8-112F-8F02FBBE5E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CAD4FE-6B43-CC81-6C29-8D1932157F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7C3A50-242D-8BD2-85CA-D153993E865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5503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4FA94-BAEC-BF1E-092D-5894D6057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76CF23-9F15-C1C3-6D27-04275671E4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4554AB-7E89-41DB-22E2-1EA6C27895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E193E-EC2A-20EE-D622-4DF8BA7D1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2957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9963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51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82366-2D8E-D52A-B6FC-E7BBB5DE4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B27843-74BF-F86C-25A2-6848BEA34E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BF0FC5-892B-2F3B-B3B6-5E645C65DC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DA8A29-A6D6-3C80-8C1A-8AE7B20761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997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6271D-419B-A339-50AA-38E315B4A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CF6BD2-3C00-5CBC-670D-0C339EC32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F70007-06FC-6FEA-9D75-5C80803E15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F6FD30-DED9-F2D1-695B-727437D345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61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560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4636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59ABA-3455-AB57-2EE4-77B08B156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D80CBE-7E52-09B4-BEEE-3D4D04DBEA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D12F690-24A7-395F-5862-BA30873353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393891-7F15-6220-73BB-5AF53BFE28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844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365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1154113"/>
            <a:ext cx="5537200" cy="31162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EE08C2-DACC-4008-86CE-5D8FB4F2650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71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BB00-4DDA-4428-9DA0-604496EBA28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BFCA-176D-4976-AB0A-531B685E95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1790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BB00-4DDA-4428-9DA0-604496EBA28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BFCA-176D-4976-AB0A-531B685E95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495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BB00-4DDA-4428-9DA0-604496EBA28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BFCA-176D-4976-AB0A-531B685E95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945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BB00-4DDA-4428-9DA0-604496EBA28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BFCA-176D-4976-AB0A-531B685E95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696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BB00-4DDA-4428-9DA0-604496EBA28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BFCA-176D-4976-AB0A-531B685E95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698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BB00-4DDA-4428-9DA0-604496EBA28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BFCA-176D-4976-AB0A-531B685E95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92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BB00-4DDA-4428-9DA0-604496EBA28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BFCA-176D-4976-AB0A-531B685E95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086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BB00-4DDA-4428-9DA0-604496EBA28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BFCA-176D-4976-AB0A-531B685E95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3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BB00-4DDA-4428-9DA0-604496EBA28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BFCA-176D-4976-AB0A-531B685E95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BB00-4DDA-4428-9DA0-604496EBA28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BFCA-176D-4976-AB0A-531B685E95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85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8BB00-4DDA-4428-9DA0-604496EBA28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0BFCA-176D-4976-AB0A-531B685E95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634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8BB00-4DDA-4428-9DA0-604496EBA28A}" type="datetimeFigureOut">
              <a:rPr lang="en-US" smtClean="0"/>
              <a:t>8/13/2026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0BFCA-176D-4976-AB0A-531B685E95A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892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753100"/>
            <a:ext cx="6324600" cy="133350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000" dirty="0">
                <a:solidFill>
                  <a:schemeClr val="tx2"/>
                </a:solidFill>
                <a:latin typeface="Franklin Gothic Book" panose="020B0503020102020204" pitchFamily="34" charset="0"/>
              </a:rPr>
              <a:t>Rachel Rowe</a:t>
            </a:r>
          </a:p>
          <a:p>
            <a:pPr algn="l">
              <a:spcBef>
                <a:spcPts val="0"/>
              </a:spcBef>
            </a:pPr>
            <a:r>
              <a:rPr lang="en-US" sz="2000" dirty="0">
                <a:solidFill>
                  <a:schemeClr val="tx2"/>
                </a:solidFill>
                <a:latin typeface="Franklin Gothic Book" panose="020B0503020102020204" pitchFamily="34" charset="0"/>
              </a:rPr>
              <a:t>Ferry Division Manager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1600200" y="2703334"/>
            <a:ext cx="7772400" cy="136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>
                <a:latin typeface="Franklin Gothic Medium" panose="020B0603020102020204" pitchFamily="34" charset="0"/>
              </a:rPr>
              <a:t>2026 Draft Ferry Fare Revenue Target Report</a:t>
            </a:r>
          </a:p>
          <a:p>
            <a:pPr algn="l"/>
            <a:r>
              <a:rPr lang="en-US" sz="2800" dirty="0">
                <a:latin typeface="Franklin Gothic Medium" panose="020B0603020102020204" pitchFamily="34" charset="0"/>
              </a:rPr>
              <a:t>August 18, 2026, 8:30 a.m.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600200" y="618830"/>
            <a:ext cx="6324600" cy="1333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2000" dirty="0">
                <a:solidFill>
                  <a:schemeClr val="tx2"/>
                </a:solidFill>
                <a:latin typeface="Franklin Gothic Book" panose="020B0503020102020204" pitchFamily="34" charset="0"/>
              </a:rPr>
              <a:t>Skagit County </a:t>
            </a:r>
          </a:p>
          <a:p>
            <a:pPr algn="l">
              <a:spcBef>
                <a:spcPts val="0"/>
              </a:spcBef>
            </a:pPr>
            <a:r>
              <a:rPr lang="en-US" sz="2000" dirty="0">
                <a:solidFill>
                  <a:schemeClr val="tx2"/>
                </a:solidFill>
                <a:latin typeface="Franklin Gothic Book" panose="020B0503020102020204" pitchFamily="34" charset="0"/>
              </a:rPr>
              <a:t>Public Works Department</a:t>
            </a:r>
          </a:p>
          <a:p>
            <a:pPr algn="l">
              <a:spcBef>
                <a:spcPts val="0"/>
              </a:spcBef>
            </a:pPr>
            <a:r>
              <a:rPr lang="en-US" sz="2000" dirty="0">
                <a:solidFill>
                  <a:schemeClr val="tx2"/>
                </a:solidFill>
                <a:latin typeface="Franklin Gothic Book" panose="020B0503020102020204" pitchFamily="34" charset="0"/>
              </a:rPr>
              <a:t>Ferry Division</a:t>
            </a:r>
          </a:p>
        </p:txBody>
      </p:sp>
    </p:spTree>
    <p:extLst>
      <p:ext uri="{BB962C8B-B14F-4D97-AF65-F5344CB8AC3E}">
        <p14:creationId xmlns:p14="http://schemas.microsoft.com/office/powerpoint/2010/main" val="3719035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00199" y="228600"/>
            <a:ext cx="10439401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Franklin Gothic Medium" panose="020B0603020102020204" pitchFamily="34" charset="0"/>
              </a:rPr>
              <a:t>Trends - Historical &amp; Current Farebox Recovery Methodology Applied – Page 6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B23E25F-93A5-7FBE-3C6F-7A4737786F9D}"/>
              </a:ext>
            </a:extLst>
          </p:cNvPr>
          <p:cNvGraphicFramePr>
            <a:graphicFrameLocks noGrp="1"/>
          </p:cNvGraphicFramePr>
          <p:nvPr/>
        </p:nvGraphicFramePr>
        <p:xfrm>
          <a:off x="1295397" y="732386"/>
          <a:ext cx="10820403" cy="2164183"/>
        </p:xfrm>
        <a:graphic>
          <a:graphicData uri="http://schemas.openxmlformats.org/drawingml/2006/table">
            <a:tbl>
              <a:tblPr/>
              <a:tblGrid>
                <a:gridCol w="1066803">
                  <a:extLst>
                    <a:ext uri="{9D8B030D-6E8A-4147-A177-3AD203B41FA5}">
                      <a16:colId xmlns:a16="http://schemas.microsoft.com/office/drawing/2014/main" val="293307751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3316422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294508658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02156039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42500487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766500013"/>
                    </a:ext>
                  </a:extLst>
                </a:gridCol>
                <a:gridCol w="1126648">
                  <a:extLst>
                    <a:ext uri="{9D8B030D-6E8A-4147-A177-3AD203B41FA5}">
                      <a16:colId xmlns:a16="http://schemas.microsoft.com/office/drawing/2014/main" val="3190956118"/>
                    </a:ext>
                  </a:extLst>
                </a:gridCol>
                <a:gridCol w="1126764">
                  <a:extLst>
                    <a:ext uri="{9D8B030D-6E8A-4147-A177-3AD203B41FA5}">
                      <a16:colId xmlns:a16="http://schemas.microsoft.com/office/drawing/2014/main" val="2208509306"/>
                    </a:ext>
                  </a:extLst>
                </a:gridCol>
                <a:gridCol w="1030867">
                  <a:extLst>
                    <a:ext uri="{9D8B030D-6E8A-4147-A177-3AD203B41FA5}">
                      <a16:colId xmlns:a16="http://schemas.microsoft.com/office/drawing/2014/main" val="2307650306"/>
                    </a:ext>
                  </a:extLst>
                </a:gridCol>
                <a:gridCol w="1059121">
                  <a:extLst>
                    <a:ext uri="{9D8B030D-6E8A-4147-A177-3AD203B41FA5}">
                      <a16:colId xmlns:a16="http://schemas.microsoft.com/office/drawing/2014/main" val="394476766"/>
                    </a:ext>
                  </a:extLst>
                </a:gridCol>
              </a:tblGrid>
              <a:tr h="349654">
                <a:tc gridSpan="10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TABLE 6 - Variation between O&amp;M, adjusted O&amp;M, and revenue target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84422"/>
                  </a:ext>
                </a:extLst>
              </a:tr>
              <a:tr h="3496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2026 Budgeted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2027 Proj.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2028 Proj.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2029 Proj.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309613"/>
                  </a:ext>
                </a:extLst>
              </a:tr>
              <a:tr h="4370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 O&amp;M Exp.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$3,144,332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$2,904,594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$3,672,134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$2,892,256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$4,694,137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$5,220,860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$5,168,230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$5,295,368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$5,454,229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11825"/>
                  </a:ext>
                </a:extLst>
              </a:tr>
              <a:tr h="48951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Adjusted O&amp;M Exp.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$2,826,710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$2,319,930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$3,309,507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$2,548,385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$4,295,174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$4,579,425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$4,206,781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$4,332,985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$4,462,974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7742920"/>
                  </a:ext>
                </a:extLst>
              </a:tr>
              <a:tr h="43706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Revenue Target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$1,386,935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$1,463,031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$1,307,220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$1,307,220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$1,818,971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$2,319,876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$2,524,069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$2,816,440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$2,900,933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3393274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F5D877C-612D-47C9-88A3-EE26FB77C031}"/>
              </a:ext>
            </a:extLst>
          </p:cNvPr>
          <p:cNvGraphicFramePr>
            <a:graphicFrameLocks/>
          </p:cNvGraphicFramePr>
          <p:nvPr/>
        </p:nvGraphicFramePr>
        <p:xfrm>
          <a:off x="1981200" y="2971801"/>
          <a:ext cx="9361312" cy="3657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57191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00200" y="228600"/>
            <a:ext cx="8991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Franklin Gothic Medium" panose="020B0603020102020204" pitchFamily="34" charset="0"/>
              </a:rPr>
              <a:t>Trends – Fare Box Revenue Vs. Road Fund Contribution – Page 7</a:t>
            </a:r>
            <a:endParaRPr lang="en-US" sz="2800" dirty="0">
              <a:latin typeface="Franklin Gothic Medium" panose="020B060302010202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836F6DB-29DD-0F42-E6A3-5CFFDC57ED35}"/>
              </a:ext>
            </a:extLst>
          </p:cNvPr>
          <p:cNvGraphicFramePr>
            <a:graphicFrameLocks noGrp="1"/>
          </p:cNvGraphicFramePr>
          <p:nvPr/>
        </p:nvGraphicFramePr>
        <p:xfrm>
          <a:off x="1230489" y="937420"/>
          <a:ext cx="10950222" cy="1556265"/>
        </p:xfrm>
        <a:graphic>
          <a:graphicData uri="http://schemas.openxmlformats.org/drawingml/2006/table">
            <a:tbl>
              <a:tblPr/>
              <a:tblGrid>
                <a:gridCol w="1436511">
                  <a:extLst>
                    <a:ext uri="{9D8B030D-6E8A-4147-A177-3AD203B41FA5}">
                      <a16:colId xmlns:a16="http://schemas.microsoft.com/office/drawing/2014/main" val="185250306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834195208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21178473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54655681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70909672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4193494909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958994127"/>
                    </a:ext>
                  </a:extLst>
                </a:gridCol>
                <a:gridCol w="1030465">
                  <a:extLst>
                    <a:ext uri="{9D8B030D-6E8A-4147-A177-3AD203B41FA5}">
                      <a16:colId xmlns:a16="http://schemas.microsoft.com/office/drawing/2014/main" val="3870386799"/>
                    </a:ext>
                  </a:extLst>
                </a:gridCol>
                <a:gridCol w="1038565">
                  <a:extLst>
                    <a:ext uri="{9D8B030D-6E8A-4147-A177-3AD203B41FA5}">
                      <a16:colId xmlns:a16="http://schemas.microsoft.com/office/drawing/2014/main" val="3029821470"/>
                    </a:ext>
                  </a:extLst>
                </a:gridCol>
                <a:gridCol w="1120081">
                  <a:extLst>
                    <a:ext uri="{9D8B030D-6E8A-4147-A177-3AD203B41FA5}">
                      <a16:colId xmlns:a16="http://schemas.microsoft.com/office/drawing/2014/main" val="3942808787"/>
                    </a:ext>
                  </a:extLst>
                </a:gridCol>
              </a:tblGrid>
              <a:tr h="356195">
                <a:tc gridSpan="10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Table 7: Five-Year Trend of Fare Box Revenue Vs. Road Fund Contribution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5523559"/>
                  </a:ext>
                </a:extLst>
              </a:tr>
              <a:tr h="3561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2026 Budgeted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2027 Proj.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2028 Proj.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2029 Proj.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602405"/>
                  </a:ext>
                </a:extLst>
              </a:tr>
              <a:tr h="3561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Fare Box Revenue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$ 1,115,037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$ 1,201,719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$ 1,250,681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$ 1,346,019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$ 1,455,098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$ 1,900,000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$ 2,529,428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$ 2,858,253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$ 2,944,001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946408"/>
                  </a:ext>
                </a:extLst>
              </a:tr>
              <a:tr h="3561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Road Fund Contribution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$ 1,711,318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$ 1,118,211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$ 1,708,086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$ 915,636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$ 2,235,112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$ 2,424,810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$ 1,677,354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$ 1,474,732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$ 1,518,973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8173595"/>
                  </a:ext>
                </a:extLst>
              </a:tr>
            </a:tbl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028DF70-D5D0-445E-AEAD-5EB4F730D77E}"/>
              </a:ext>
            </a:extLst>
          </p:cNvPr>
          <p:cNvGraphicFramePr>
            <a:graphicFrameLocks/>
          </p:cNvGraphicFramePr>
          <p:nvPr/>
        </p:nvGraphicFramePr>
        <p:xfrm>
          <a:off x="1905000" y="2743203"/>
          <a:ext cx="9677400" cy="38861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74981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29CB92-56E7-BBD2-14A6-622D7E80A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254BEBA-24A7-DD63-48C9-FFA1D240B77F}"/>
              </a:ext>
            </a:extLst>
          </p:cNvPr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2FD4E63F-1A74-AE2D-7461-F593D187149C}"/>
              </a:ext>
            </a:extLst>
          </p:cNvPr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988478-652A-656A-619B-FE5B884222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BB92E2D-7A57-A3A1-394A-3347FB1BBCF9}"/>
              </a:ext>
            </a:extLst>
          </p:cNvPr>
          <p:cNvSpPr txBox="1">
            <a:spLocks/>
          </p:cNvSpPr>
          <p:nvPr/>
        </p:nvSpPr>
        <p:spPr>
          <a:xfrm>
            <a:off x="1600200" y="304800"/>
            <a:ext cx="7543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Franklin Gothic Medium" panose="020B0603020102020204" pitchFamily="34" charset="0"/>
              </a:rPr>
              <a:t>Revenue Target Variance – Pg. 7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99F44F7-7607-87F0-D941-801FB746CE10}"/>
              </a:ext>
            </a:extLst>
          </p:cNvPr>
          <p:cNvGraphicFramePr>
            <a:graphicFrameLocks noGrp="1"/>
          </p:cNvGraphicFramePr>
          <p:nvPr/>
        </p:nvGraphicFramePr>
        <p:xfrm>
          <a:off x="1600200" y="876300"/>
          <a:ext cx="9829800" cy="1838310"/>
        </p:xfrm>
        <a:graphic>
          <a:graphicData uri="http://schemas.openxmlformats.org/drawingml/2006/table">
            <a:tbl>
              <a:tblPr/>
              <a:tblGrid>
                <a:gridCol w="2147687">
                  <a:extLst>
                    <a:ext uri="{9D8B030D-6E8A-4147-A177-3AD203B41FA5}">
                      <a16:colId xmlns:a16="http://schemas.microsoft.com/office/drawing/2014/main" val="3161765921"/>
                    </a:ext>
                  </a:extLst>
                </a:gridCol>
                <a:gridCol w="1453819">
                  <a:extLst>
                    <a:ext uri="{9D8B030D-6E8A-4147-A177-3AD203B41FA5}">
                      <a16:colId xmlns:a16="http://schemas.microsoft.com/office/drawing/2014/main" val="4237833564"/>
                    </a:ext>
                  </a:extLst>
                </a:gridCol>
                <a:gridCol w="1585984">
                  <a:extLst>
                    <a:ext uri="{9D8B030D-6E8A-4147-A177-3AD203B41FA5}">
                      <a16:colId xmlns:a16="http://schemas.microsoft.com/office/drawing/2014/main" val="2425582286"/>
                    </a:ext>
                  </a:extLst>
                </a:gridCol>
                <a:gridCol w="1453819">
                  <a:extLst>
                    <a:ext uri="{9D8B030D-6E8A-4147-A177-3AD203B41FA5}">
                      <a16:colId xmlns:a16="http://schemas.microsoft.com/office/drawing/2014/main" val="256475472"/>
                    </a:ext>
                  </a:extLst>
                </a:gridCol>
                <a:gridCol w="1536423">
                  <a:extLst>
                    <a:ext uri="{9D8B030D-6E8A-4147-A177-3AD203B41FA5}">
                      <a16:colId xmlns:a16="http://schemas.microsoft.com/office/drawing/2014/main" val="177174200"/>
                    </a:ext>
                  </a:extLst>
                </a:gridCol>
                <a:gridCol w="1652068">
                  <a:extLst>
                    <a:ext uri="{9D8B030D-6E8A-4147-A177-3AD203B41FA5}">
                      <a16:colId xmlns:a16="http://schemas.microsoft.com/office/drawing/2014/main" val="1259474527"/>
                    </a:ext>
                  </a:extLst>
                </a:gridCol>
              </a:tblGrid>
              <a:tr h="367662">
                <a:tc gridSpan="6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Table 8 - Revenue Target Variance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5938702"/>
                  </a:ext>
                </a:extLst>
              </a:tr>
              <a:tr h="36766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8478115"/>
                  </a:ext>
                </a:extLst>
              </a:tr>
              <a:tr h="36766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Revenue Target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1,386,935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1,463,031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1,307,220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1,307,220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1,818,971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8006907"/>
                  </a:ext>
                </a:extLst>
              </a:tr>
              <a:tr h="36766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Fare Box Revenue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1,115,037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1,201,719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1,250,681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1,346,019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1,455,098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6068368"/>
                  </a:ext>
                </a:extLst>
              </a:tr>
              <a:tr h="36766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Variance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(271,898)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(261,312)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(56,539)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38,799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(363,873)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179876"/>
                  </a:ext>
                </a:extLst>
              </a:tr>
            </a:tbl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3799B0D-4313-4710-BC62-0ED7109A53A5}"/>
              </a:ext>
            </a:extLst>
          </p:cNvPr>
          <p:cNvGraphicFramePr>
            <a:graphicFrameLocks/>
          </p:cNvGraphicFramePr>
          <p:nvPr/>
        </p:nvGraphicFramePr>
        <p:xfrm>
          <a:off x="3314698" y="2819403"/>
          <a:ext cx="6438902" cy="3809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5442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00200" y="304800"/>
            <a:ext cx="7543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Franklin Gothic Medium" panose="020B0603020102020204" pitchFamily="34" charset="0"/>
              </a:rPr>
              <a:t>2025 Summary – Page 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00200" y="1371600"/>
            <a:ext cx="10191283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">
              <a:spcBef>
                <a:spcPts val="576"/>
              </a:spcBef>
            </a:pPr>
            <a:r>
              <a:rPr lang="en-US" sz="2000" dirty="0">
                <a:latin typeface="Arial Narrow" panose="020B0606020202030204" pitchFamily="34" charset="0"/>
              </a:rPr>
              <a:t>2025 O&amp;M expenditures under budget by 16%</a:t>
            </a:r>
          </a:p>
          <a:p>
            <a:pPr marL="4572">
              <a:spcBef>
                <a:spcPts val="576"/>
              </a:spcBef>
            </a:pPr>
            <a:endParaRPr lang="en-US" sz="2000" dirty="0">
              <a:latin typeface="Arial Narrow" panose="020B0606020202030204" pitchFamily="34" charset="0"/>
            </a:endParaRPr>
          </a:p>
          <a:p>
            <a:pPr marL="0" marR="57150" algn="just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2025 Budget			$   5,601,136</a:t>
            </a:r>
            <a:endParaRPr lang="en-US" sz="20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0" marR="57150" algn="just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 O&amp;M Expenditures		$   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,964,137</a:t>
            </a:r>
            <a:endParaRPr lang="en-US" sz="20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0" marR="57150" algn="just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Difference			$     (906,999)</a:t>
            </a:r>
            <a:endParaRPr lang="en-US" sz="20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461772" lvl="2">
              <a:spcBef>
                <a:spcPts val="576"/>
              </a:spcBef>
            </a:pPr>
            <a:endParaRPr lang="en-US" sz="2000" dirty="0">
              <a:latin typeface="Arial Narrow" panose="020B0606020202030204" pitchFamily="34" charset="0"/>
            </a:endParaRPr>
          </a:p>
          <a:p>
            <a:pPr marL="4572">
              <a:spcBef>
                <a:spcPts val="576"/>
              </a:spcBef>
            </a:pPr>
            <a:r>
              <a:rPr lang="en-US" sz="2000" dirty="0">
                <a:latin typeface="Arial Narrow" panose="020B0606020202030204" pitchFamily="34" charset="0"/>
              </a:rPr>
              <a:t>2025 revenue target shortfall - $363,873</a:t>
            </a:r>
          </a:p>
          <a:p>
            <a:pPr marL="4572">
              <a:spcBef>
                <a:spcPts val="576"/>
              </a:spcBef>
            </a:pPr>
            <a:endParaRPr lang="en-US" sz="2000" dirty="0">
              <a:latin typeface="Arial Narrow" panose="020B0606020202030204" pitchFamily="34" charset="0"/>
            </a:endParaRPr>
          </a:p>
          <a:p>
            <a:pPr marL="0" marR="57150" algn="just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2025  Revenue Target (50%) </a:t>
            </a:r>
            <a:r>
              <a:rPr lang="en-US" sz="2000" baseline="30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(1)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$   1,818,971</a:t>
            </a:r>
            <a:endParaRPr lang="en-US" sz="20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0" marR="57150" algn="just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 Fare Box Revenue		$   1,455,098</a:t>
            </a:r>
            <a:endParaRPr lang="en-US" sz="20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0" marR="57150" algn="just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Shortfall				$     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363,873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0" marR="57150" algn="just"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Arial Narrow" panose="020B0606020202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57150" algn="just">
              <a:spcBef>
                <a:spcPts val="0"/>
              </a:spcBef>
              <a:spcAft>
                <a:spcPts val="0"/>
              </a:spcAft>
            </a:pPr>
            <a:r>
              <a:rPr lang="en-US" baseline="30000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(1)</a:t>
            </a:r>
            <a:r>
              <a:rPr lang="en-US" dirty="0">
                <a:latin typeface="Arial Narrow" panose="020B0606020202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2025 Revenue Target (and 30% fare increase) was based on a Five-Year Average of Adjusted O&amp;M Expenditures, from 2022-2026, of $3,637,941</a:t>
            </a:r>
            <a:endParaRPr lang="en-US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461772" lvl="2">
              <a:spcBef>
                <a:spcPts val="576"/>
              </a:spcBef>
            </a:pPr>
            <a:endParaRPr lang="en-US" sz="20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244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129D3F-8F3F-3F9E-2664-C1C33FA99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C86CCC4-7478-77B2-B005-DDE684E00270}"/>
              </a:ext>
            </a:extLst>
          </p:cNvPr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4ABA8C61-9B3C-BF3E-0E13-8F0F6CF965E1}"/>
              </a:ext>
            </a:extLst>
          </p:cNvPr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612F8BB-9E8F-1134-08DD-D101ADC7BD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6E7D8E2-809B-4FAD-A9AF-E8544E6731C0}"/>
              </a:ext>
            </a:extLst>
          </p:cNvPr>
          <p:cNvSpPr txBox="1">
            <a:spLocks/>
          </p:cNvSpPr>
          <p:nvPr/>
        </p:nvSpPr>
        <p:spPr>
          <a:xfrm>
            <a:off x="1547284" y="304800"/>
            <a:ext cx="9956799" cy="114300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>
                <a:latin typeface="Franklin Gothic Medium"/>
              </a:rPr>
              <a:t>2026 Projections - Fare Increase (30%) &amp; Est. Road Fund </a:t>
            </a:r>
            <a:r>
              <a:rPr lang="en-US" sz="2400" dirty="0">
                <a:latin typeface="Franklin Gothic Medium"/>
              </a:rPr>
              <a:t>Contribution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1EB3AD-2E45-4832-A793-C1776AF0E6BC}"/>
              </a:ext>
            </a:extLst>
          </p:cNvPr>
          <p:cNvSpPr txBox="1"/>
          <p:nvPr/>
        </p:nvSpPr>
        <p:spPr>
          <a:xfrm>
            <a:off x="1543516" y="1295400"/>
            <a:ext cx="10191283" cy="54784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445">
              <a:spcBef>
                <a:spcPts val="576"/>
              </a:spcBef>
            </a:pPr>
            <a:r>
              <a:rPr lang="en-US" sz="2000" dirty="0">
                <a:latin typeface="Arial Narrow" panose="020B0606020202030204" pitchFamily="34" charset="0"/>
              </a:rPr>
              <a:t>2026 Fare Box Recovery Goal - 55% ($2,319,876)</a:t>
            </a:r>
          </a:p>
          <a:p>
            <a:pPr marL="4572">
              <a:spcBef>
                <a:spcPts val="576"/>
              </a:spcBef>
            </a:pPr>
            <a:endParaRPr lang="en-US" sz="2000" dirty="0">
              <a:latin typeface="Arial Narrow" panose="020B0606020202030204" pitchFamily="34" charset="0"/>
            </a:endParaRPr>
          </a:p>
          <a:p>
            <a:pPr marR="57150" indent="457200" algn="just"/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5-Year Average Adjusted O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&amp;M Exp. (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2023-2027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)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    		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   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4,217,956</a:t>
            </a:r>
            <a:endParaRPr lang="en-US" sz="2000" dirty="0"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/>
            </a:endParaRPr>
          </a:p>
          <a:p>
            <a:pPr marR="57150" algn="just"/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Projected 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2026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 Fare Box Revenue (with 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30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% increase)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		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   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2,345,969</a:t>
            </a:r>
            <a:endParaRPr lang="en-US" sz="2000" dirty="0">
              <a:effectLst/>
              <a:latin typeface="Arial Narrow" panose="020B0606020202030204" pitchFamily="34" charset="0"/>
              <a:ea typeface="Times New Roman" panose="02020603050405020304" pitchFamily="18" charset="0"/>
              <a:cs typeface="Arial"/>
            </a:endParaRPr>
          </a:p>
          <a:p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        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2026 Estimated Fare Box Recovery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                        	                      55.6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%</a:t>
            </a:r>
            <a:endParaRPr lang="en-US" sz="2000" dirty="0">
              <a:latin typeface="Arial Narrow" panose="020B0606020202030204" pitchFamily="34" charset="0"/>
              <a:cs typeface="Arial"/>
            </a:endParaRPr>
          </a:p>
          <a:p>
            <a:pPr marL="4572">
              <a:spcBef>
                <a:spcPts val="576"/>
              </a:spcBef>
            </a:pPr>
            <a:endParaRPr lang="en-US" sz="2000" dirty="0">
              <a:latin typeface="Arial Narrow" panose="020B0606020202030204" pitchFamily="34" charset="0"/>
            </a:endParaRPr>
          </a:p>
          <a:p>
            <a:pPr marL="4572">
              <a:spcBef>
                <a:spcPts val="576"/>
              </a:spcBef>
            </a:pPr>
            <a:endParaRPr lang="en-US" sz="2000" dirty="0">
              <a:latin typeface="Arial Narrow" panose="020B0606020202030204" pitchFamily="34" charset="0"/>
            </a:endParaRPr>
          </a:p>
          <a:p>
            <a:pPr marL="4445">
              <a:spcBef>
                <a:spcPts val="576"/>
              </a:spcBef>
            </a:pPr>
            <a:r>
              <a:rPr lang="en-US" sz="2000" dirty="0">
                <a:latin typeface="Arial Narrow" panose="020B0606020202030204" pitchFamily="34" charset="0"/>
              </a:rPr>
              <a:t>2026 Projected Road Fund Contribution</a:t>
            </a:r>
          </a:p>
          <a:p>
            <a:pPr marL="4572">
              <a:spcBef>
                <a:spcPts val="576"/>
              </a:spcBef>
            </a:pPr>
            <a:endParaRPr lang="en-US" sz="2000" dirty="0">
              <a:latin typeface="Arial Narrow" panose="020B0606020202030204" pitchFamily="34" charset="0"/>
            </a:endParaRPr>
          </a:p>
          <a:p>
            <a:pPr marR="57150" indent="457200" algn="just"/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2026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Budgeted 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O&amp;M Expenditures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                               	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4,820,897</a:t>
            </a:r>
            <a:endParaRPr lang="en-US" sz="2000" dirty="0">
              <a:effectLst/>
              <a:latin typeface="Arial Narrow" panose="020B0606020202030204" pitchFamily="34" charset="0"/>
              <a:ea typeface="Times New Roman" panose="02020603050405020304" pitchFamily="18" charset="0"/>
              <a:cs typeface="Arial"/>
            </a:endParaRPr>
          </a:p>
          <a:p>
            <a:pPr marR="57150" algn="just"/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Est. Motor Vehicle Fuel Tax (MFVT) &amp; Deficit Reimbursement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	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(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568,432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)</a:t>
            </a:r>
          </a:p>
          <a:p>
            <a:pPr marR="57150" algn="just"/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Est. Youth Ride Free Reimbursement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                                 	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(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29,302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)</a:t>
            </a:r>
          </a:p>
          <a:p>
            <a:pPr marR="57150" algn="just"/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2026 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Budgeted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 Fare Box Revenue (45%)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                        	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 (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1,900,000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)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			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                   Road Fund Contribution Est. 	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2,323,163</a:t>
            </a:r>
          </a:p>
          <a:p>
            <a:pPr marL="461772" lvl="2">
              <a:spcBef>
                <a:spcPts val="576"/>
              </a:spcBef>
            </a:pPr>
            <a:endParaRPr lang="en-US" sz="2000" dirty="0">
              <a:latin typeface="Arial Narrow" panose="020B0606020202030204" pitchFamily="34" charset="0"/>
            </a:endParaRPr>
          </a:p>
          <a:p>
            <a:endParaRPr lang="en-US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856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547284" y="304800"/>
            <a:ext cx="9861549" cy="114300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>
                <a:latin typeface="Franklin Gothic Medium"/>
              </a:rPr>
              <a:t>2027 Projections - Fare Increase (14%) &amp; Est. Road Fund 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43516" y="1371600"/>
            <a:ext cx="10191283" cy="54784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445">
              <a:spcBef>
                <a:spcPts val="576"/>
              </a:spcBef>
            </a:pPr>
            <a:r>
              <a:rPr lang="en-US" sz="2000" dirty="0">
                <a:latin typeface="Arial Narrow" panose="020B0606020202030204" pitchFamily="34" charset="0"/>
              </a:rPr>
              <a:t>2027 Fare Box Recovery Goal - 60% ($2,524,069)</a:t>
            </a:r>
          </a:p>
          <a:p>
            <a:pPr marL="4572">
              <a:spcBef>
                <a:spcPts val="576"/>
              </a:spcBef>
            </a:pPr>
            <a:endParaRPr lang="en-US" sz="2000" dirty="0">
              <a:latin typeface="Arial Narrow" panose="020B0606020202030204" pitchFamily="34" charset="0"/>
            </a:endParaRPr>
          </a:p>
          <a:p>
            <a:pPr marR="57150" indent="457200" algn="just"/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Average Adjusted O&amp;M Exp. (2024-2028)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                     	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   4,206,781</a:t>
            </a:r>
          </a:p>
          <a:p>
            <a:pPr marR="57150" algn="just"/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Projected 2027 Fare Box Revenue (with 14% increase)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      	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   2,529,428</a:t>
            </a:r>
            <a:endParaRPr lang="en-US" sz="2000" dirty="0">
              <a:effectLst/>
              <a:latin typeface="Arial Narrow" panose="020B0606020202030204" pitchFamily="34" charset="0"/>
              <a:ea typeface="Times New Roman" panose="02020603050405020304" pitchFamily="18" charset="0"/>
              <a:cs typeface="Arial"/>
            </a:endParaRPr>
          </a:p>
          <a:p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2027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 Estimated Fare Box Recovery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                                    	        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60.1%</a:t>
            </a:r>
            <a:endParaRPr lang="en-US" sz="2000" dirty="0">
              <a:latin typeface="Arial Narrow" panose="020B0606020202030204" pitchFamily="34" charset="0"/>
              <a:cs typeface="Arial"/>
            </a:endParaRPr>
          </a:p>
          <a:p>
            <a:pPr marL="4572">
              <a:spcBef>
                <a:spcPts val="576"/>
              </a:spcBef>
            </a:pPr>
            <a:endParaRPr lang="en-US" sz="2000" dirty="0">
              <a:latin typeface="Arial Narrow" panose="020B0606020202030204" pitchFamily="34" charset="0"/>
            </a:endParaRPr>
          </a:p>
          <a:p>
            <a:pPr marL="4572">
              <a:spcBef>
                <a:spcPts val="576"/>
              </a:spcBef>
            </a:pPr>
            <a:endParaRPr lang="en-US" sz="2000" dirty="0">
              <a:latin typeface="Arial Narrow" panose="020B0606020202030204" pitchFamily="34" charset="0"/>
            </a:endParaRPr>
          </a:p>
          <a:p>
            <a:pPr marL="4445">
              <a:spcBef>
                <a:spcPts val="576"/>
              </a:spcBef>
            </a:pPr>
            <a:r>
              <a:rPr lang="en-US" sz="2000" dirty="0">
                <a:latin typeface="Arial Narrow" panose="020B0606020202030204" pitchFamily="34" charset="0"/>
              </a:rPr>
              <a:t>2027 Road Fund Contribution</a:t>
            </a:r>
          </a:p>
          <a:p>
            <a:pPr marL="4572">
              <a:spcBef>
                <a:spcPts val="576"/>
              </a:spcBef>
            </a:pPr>
            <a:endParaRPr lang="en-US" sz="2000" dirty="0">
              <a:latin typeface="Arial Narrow" panose="020B0606020202030204" pitchFamily="34" charset="0"/>
            </a:endParaRPr>
          </a:p>
          <a:p>
            <a:pPr marR="57150" indent="457200" algn="just"/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2027 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Budgeted 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O&amp;M Expenditures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                                  	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 5,351,940</a:t>
            </a:r>
            <a:endParaRPr lang="en-US" sz="20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R="57150" algn="just"/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Est. Motor Vehicle Fuel Tax (MFVT) &amp; Deficit Reimbursement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	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(421,176)</a:t>
            </a:r>
          </a:p>
          <a:p>
            <a:pPr marR="57150" algn="just"/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Est. Youth Ride Free Reimbursement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                                   	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   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(30,000)</a:t>
            </a:r>
          </a:p>
          <a:p>
            <a:pPr marR="57150" algn="just"/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2026 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Budgeted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 Fare Box Revenue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(51%)                                   	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 </a:t>
            </a:r>
            <a:r>
              <a:rPr lang="en-US" sz="2000" u="sng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</a:t>
            </a:r>
            <a:r>
              <a:rPr lang="en-US" sz="2000" u="sng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(2,150,000)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					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             Road Fund Contribution Est.   	</a:t>
            </a:r>
            <a:r>
              <a:rPr lang="en-US" sz="2000" dirty="0"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$</a:t>
            </a:r>
            <a:r>
              <a:rPr lang="en-US" sz="2000" dirty="0">
                <a:latin typeface="Arial Narrow" panose="020B0606020202030204" pitchFamily="34" charset="0"/>
                <a:ea typeface="Times New Roman" panose="02020603050405020304" pitchFamily="18" charset="0"/>
                <a:cs typeface="Arial"/>
              </a:rPr>
              <a:t>       2,750,224</a:t>
            </a:r>
            <a:endParaRPr lang="en-US" sz="2000" dirty="0"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461772" lvl="2">
              <a:spcBef>
                <a:spcPts val="576"/>
              </a:spcBef>
            </a:pPr>
            <a:endParaRPr lang="en-US" sz="2000" dirty="0">
              <a:latin typeface="Arial Narrow" panose="020B0606020202030204" pitchFamily="34" charset="0"/>
            </a:endParaRPr>
          </a:p>
          <a:p>
            <a:endParaRPr lang="en-US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059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F2D2AE-C73A-A2F0-CBCA-9097119168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3282" y="0"/>
            <a:ext cx="10587718" cy="68208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31054E-C5B0-A28D-9BA4-9EC079F7A018}"/>
              </a:ext>
            </a:extLst>
          </p:cNvPr>
          <p:cNvSpPr txBox="1"/>
          <p:nvPr/>
        </p:nvSpPr>
        <p:spPr>
          <a:xfrm>
            <a:off x="1340556" y="76200"/>
            <a:ext cx="2317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2026 Current &amp; 2027 Proposed Fares</a:t>
            </a:r>
          </a:p>
        </p:txBody>
      </p:sp>
    </p:spTree>
    <p:extLst>
      <p:ext uri="{BB962C8B-B14F-4D97-AF65-F5344CB8AC3E}">
        <p14:creationId xmlns:p14="http://schemas.microsoft.com/office/powerpoint/2010/main" val="33821162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00200" y="228600"/>
            <a:ext cx="7543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>
                <a:latin typeface="Franklin Gothic Medium" panose="020B0603020102020204" pitchFamily="34" charset="0"/>
              </a:rPr>
              <a:t>Timeline (subject to change)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B4B42B-229D-1705-A313-D5E01E2969E5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769277"/>
          <a:ext cx="10287000" cy="59363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84443">
                  <a:extLst>
                    <a:ext uri="{9D8B030D-6E8A-4147-A177-3AD203B41FA5}">
                      <a16:colId xmlns:a16="http://schemas.microsoft.com/office/drawing/2014/main" val="1826975296"/>
                    </a:ext>
                  </a:extLst>
                </a:gridCol>
                <a:gridCol w="3202557">
                  <a:extLst>
                    <a:ext uri="{9D8B030D-6E8A-4147-A177-3AD203B41FA5}">
                      <a16:colId xmlns:a16="http://schemas.microsoft.com/office/drawing/2014/main" val="3233433340"/>
                    </a:ext>
                  </a:extLst>
                </a:gridCol>
              </a:tblGrid>
              <a:tr h="385268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Milestone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Target Date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6086367"/>
                  </a:ext>
                </a:extLst>
              </a:tr>
              <a:tr h="47443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Post 2026 Draft Revenue Target Report &amp; 2027 Proposed Fare Schedule Online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Aug. 4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7087544"/>
                  </a:ext>
                </a:extLst>
              </a:tr>
              <a:tr h="414989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Early Opportunity for Public Feedback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Aug. 4 - 18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0127782"/>
                  </a:ext>
                </a:extLst>
              </a:tr>
              <a:tr h="68247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Work Session with Board of Skagit County Commissioners  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Discuss 2026 Draft Ferry Fare Revenue Target Report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Aug. 6; 9:30 a.m.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5086777"/>
                  </a:ext>
                </a:extLst>
              </a:tr>
              <a:tr h="56316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Presentation to the Board of Skagit County Commissioners </a:t>
                      </a:r>
                    </a:p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2026 Ferry Fare Revenue Target Report 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Aug. 18; 8:30 a.m.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56123059"/>
                  </a:ext>
                </a:extLst>
              </a:tr>
              <a:tr h="41822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  <a:ea typeface="Times New Roman" panose="02020603050405020304" pitchFamily="18" charset="0"/>
                        </a:rPr>
                        <a:t>Community Meeting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Aug. 19; 3-4:30 p.m.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5936911"/>
                  </a:ext>
                </a:extLst>
              </a:tr>
              <a:tr h="440848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Public Comment Period Prior to Public Hearing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Sept. 3-22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7011226"/>
                  </a:ext>
                </a:extLst>
              </a:tr>
              <a:tr h="428217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Public Hearing – Public Comment Closes at the Close of the Public Hearing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Sept. 22; 8:30 a.m.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74224624"/>
                  </a:ext>
                </a:extLst>
              </a:tr>
              <a:tr h="428217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Public Comment Evaluation/Final Resolution Prep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Sept. 23-Oct. 2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0273060"/>
                  </a:ext>
                </a:extLst>
              </a:tr>
              <a:tr h="4282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Resolution on stand-alone agenda for request for motion for adoption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  <a:p>
                      <a:pPr marL="0" marR="0">
                        <a:buNone/>
                      </a:pP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Oct. 20; 8:30 a.m.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3523902"/>
                  </a:ext>
                </a:extLst>
              </a:tr>
              <a:tr h="682475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File Application for Certification of Tolls with WSDOT (60 days prior to implementation)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Oct. 29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86799805"/>
                  </a:ext>
                </a:extLst>
              </a:tr>
              <a:tr h="395174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New Fares (if approved) Take Effect  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800">
                          <a:effectLst/>
                          <a:latin typeface="Arial Narrow" panose="020B0606020202030204" pitchFamily="34" charset="0"/>
                        </a:rPr>
                        <a:t>Jan. 1, 2027</a:t>
                      </a:r>
                      <a:endParaRPr lang="en-US" sz="1800">
                        <a:effectLst/>
                        <a:latin typeface="Arial Narrow" panose="020B0606020202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1536574"/>
                  </a:ext>
                </a:extLst>
              </a:tr>
            </a:tbl>
          </a:graphicData>
        </a:graphic>
      </p:graphicFrame>
      <p:sp>
        <p:nvSpPr>
          <p:cNvPr id="8" name="Arrow: Right 7">
            <a:extLst>
              <a:ext uri="{FF2B5EF4-FFF2-40B4-BE49-F238E27FC236}">
                <a16:creationId xmlns:a16="http://schemas.microsoft.com/office/drawing/2014/main" id="{36FC5992-5132-DDD7-4C53-4180EA879F18}"/>
              </a:ext>
            </a:extLst>
          </p:cNvPr>
          <p:cNvSpPr/>
          <p:nvPr/>
        </p:nvSpPr>
        <p:spPr>
          <a:xfrm rot="10800000">
            <a:off x="10466917" y="2853268"/>
            <a:ext cx="609600" cy="228593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505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2AB49-E5A9-5FCC-8D0E-EBCDBEF2D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22732E-585B-D6A2-5DAD-8B7A377E0436}"/>
              </a:ext>
            </a:extLst>
          </p:cNvPr>
          <p:cNvSpPr/>
          <p:nvPr/>
        </p:nvSpPr>
        <p:spPr>
          <a:xfrm>
            <a:off x="411480" y="0"/>
            <a:ext cx="838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11BC59-9266-E33E-A7DD-23B8D86967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32" y="5394960"/>
            <a:ext cx="1143000" cy="1143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D5AA1AB-F8E0-4695-F56A-0227DD9FD076}"/>
              </a:ext>
            </a:extLst>
          </p:cNvPr>
          <p:cNvCxnSpPr>
            <a:cxnSpLocks/>
          </p:cNvCxnSpPr>
          <p:nvPr/>
        </p:nvCxnSpPr>
        <p:spPr>
          <a:xfrm>
            <a:off x="1249680" y="6629400"/>
            <a:ext cx="1094232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4BAE5262-7425-CB50-5821-B2FF489B61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1D608FC-8DAF-7C56-7362-8DA2CC6E150F}"/>
              </a:ext>
            </a:extLst>
          </p:cNvPr>
          <p:cNvSpPr txBox="1"/>
          <p:nvPr/>
        </p:nvSpPr>
        <p:spPr>
          <a:xfrm>
            <a:off x="832668" y="543847"/>
            <a:ext cx="6405716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8000" dirty="0">
                <a:latin typeface="Franklin Gothic Book"/>
                <a:ea typeface="Calibri"/>
                <a:cs typeface="Calibri"/>
              </a:rPr>
              <a:t>Comments</a:t>
            </a:r>
            <a:endParaRPr lang="en-US" sz="8000" dirty="0">
              <a:latin typeface="Franklin Gothic Book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169F7C-8743-32A7-A2B1-C97D1AE68B0F}"/>
              </a:ext>
            </a:extLst>
          </p:cNvPr>
          <p:cNvSpPr txBox="1"/>
          <p:nvPr/>
        </p:nvSpPr>
        <p:spPr>
          <a:xfrm>
            <a:off x="1069256" y="5840975"/>
            <a:ext cx="1071962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0">
                <a:solidFill>
                  <a:schemeClr val="bg1"/>
                </a:solidFill>
                <a:ea typeface="Calibri"/>
                <a:cs typeface="Calibri"/>
              </a:rPr>
              <a:t>ferrycomments@co.skagit.wa.us</a:t>
            </a:r>
          </a:p>
        </p:txBody>
      </p:sp>
    </p:spTree>
    <p:extLst>
      <p:ext uri="{BB962C8B-B14F-4D97-AF65-F5344CB8AC3E}">
        <p14:creationId xmlns:p14="http://schemas.microsoft.com/office/powerpoint/2010/main" val="2314053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00200" y="228600"/>
            <a:ext cx="7543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Franklin Gothic Medium" panose="020B0603020102020204" pitchFamily="34" charset="0"/>
              </a:rPr>
              <a:t>Ridership 2021 - 2025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8DDC7547-7E7C-9795-3FF9-22B9050D4B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5521362"/>
              </p:ext>
            </p:extLst>
          </p:nvPr>
        </p:nvGraphicFramePr>
        <p:xfrm>
          <a:off x="1371600" y="762011"/>
          <a:ext cx="10744200" cy="5967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01983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00200" y="228600"/>
            <a:ext cx="7543800" cy="114300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500">
                <a:latin typeface="Franklin Gothic Medium"/>
              </a:rPr>
              <a:t>2026 Draft Ferry Fare Revenue Target Report</a:t>
            </a:r>
          </a:p>
          <a:p>
            <a:pPr algn="l"/>
            <a:endParaRPr lang="en-US" sz="2400">
              <a:latin typeface="Franklin Gothic Medium"/>
            </a:endParaRPr>
          </a:p>
          <a:p>
            <a:pPr algn="l"/>
            <a:endParaRPr lang="en-US" sz="2400">
              <a:latin typeface="Franklin Gothic Medium"/>
            </a:endParaRPr>
          </a:p>
          <a:p>
            <a:pPr algn="l"/>
            <a:endParaRPr lang="en-US" sz="2400">
              <a:latin typeface="Franklin Gothic Medium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0200" y="1467523"/>
            <a:ext cx="7467600" cy="35394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1595">
              <a:spcBef>
                <a:spcPts val="576"/>
              </a:spcBef>
            </a:pPr>
            <a:r>
              <a:rPr lang="en-US" sz="2000" b="1" i="1" dirty="0">
                <a:latin typeface="Franklin Gothic Book"/>
              </a:rPr>
              <a:t>2027 Fare Setting Methodology</a:t>
            </a:r>
          </a:p>
          <a:p>
            <a:pPr marL="61595">
              <a:spcBef>
                <a:spcPts val="576"/>
              </a:spcBef>
            </a:pPr>
            <a:endParaRPr lang="en-US" sz="2000" dirty="0">
              <a:latin typeface="Franklin Gothic Book"/>
            </a:endParaRPr>
          </a:p>
          <a:p>
            <a:pPr marL="347345" indent="-285750">
              <a:spcBef>
                <a:spcPts val="576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/>
              </a:rPr>
              <a:t>Resolution R20230152 (signed by BCC July 27, 2023)</a:t>
            </a:r>
            <a:endParaRPr lang="en-US" dirty="0">
              <a:latin typeface="Franklin Gothic Book"/>
            </a:endParaRPr>
          </a:p>
          <a:p>
            <a:pPr marL="61722">
              <a:spcBef>
                <a:spcPts val="576"/>
              </a:spcBef>
            </a:pPr>
            <a:endParaRPr lang="en-US" sz="400" dirty="0">
              <a:latin typeface="Franklin Gothic Book" panose="020B0503020102020204" pitchFamily="34" charset="0"/>
            </a:endParaRPr>
          </a:p>
          <a:p>
            <a:pPr marL="347345" indent="-285750">
              <a:spcBef>
                <a:spcPts val="576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Evaluation period - 2024 through 2028</a:t>
            </a:r>
          </a:p>
          <a:p>
            <a:pPr marL="61722">
              <a:spcBef>
                <a:spcPts val="576"/>
              </a:spcBef>
            </a:pPr>
            <a:endParaRPr lang="en-US" sz="400" dirty="0">
              <a:latin typeface="Franklin Gothic Book" panose="020B0503020102020204" pitchFamily="34" charset="0"/>
            </a:endParaRPr>
          </a:p>
          <a:p>
            <a:pPr marL="347345" indent="-285750">
              <a:spcBef>
                <a:spcPts val="576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5-year average methodology </a:t>
            </a:r>
          </a:p>
          <a:p>
            <a:pPr marL="61722">
              <a:spcBef>
                <a:spcPts val="576"/>
              </a:spcBef>
            </a:pPr>
            <a:endParaRPr lang="en-US" sz="400" dirty="0">
              <a:latin typeface="Franklin Gothic Book" panose="020B0503020102020204" pitchFamily="34" charset="0"/>
            </a:endParaRPr>
          </a:p>
          <a:p>
            <a:pPr marL="347345" indent="-285750">
              <a:spcBef>
                <a:spcPts val="576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65% fare recovery requirement by December 31, 2028</a:t>
            </a:r>
          </a:p>
          <a:p>
            <a:pPr marL="347472" indent="-285750">
              <a:spcBef>
                <a:spcPts val="576"/>
              </a:spcBef>
              <a:buFont typeface="Arial" panose="020B0604020202020204" pitchFamily="34" charset="0"/>
              <a:buChar char="•"/>
            </a:pPr>
            <a:endParaRPr lang="en-US" sz="400" dirty="0">
              <a:latin typeface="Franklin Gothic Book" panose="020B0503020102020204" pitchFamily="34" charset="0"/>
            </a:endParaRPr>
          </a:p>
          <a:p>
            <a:pPr marL="347345" indent="-285750">
              <a:spcBef>
                <a:spcPts val="576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Capital expenditures not included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7900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BC8F51-A806-306D-35E0-08E777F1C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74DEA1A-C78C-A2C7-42AA-8CBECDD45B1A}"/>
              </a:ext>
            </a:extLst>
          </p:cNvPr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5B108D27-D380-90FE-B1B9-97F4572B77D3}"/>
              </a:ext>
            </a:extLst>
          </p:cNvPr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0294F3-65DB-575A-FC2A-C3E327200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97D350F-8138-FB77-B789-8208EAE15B12}"/>
              </a:ext>
            </a:extLst>
          </p:cNvPr>
          <p:cNvSpPr txBox="1">
            <a:spLocks/>
          </p:cNvSpPr>
          <p:nvPr/>
        </p:nvSpPr>
        <p:spPr>
          <a:xfrm>
            <a:off x="1600200" y="152400"/>
            <a:ext cx="7543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Franklin Gothic Medium" panose="020B0603020102020204" pitchFamily="34" charset="0"/>
              </a:rPr>
              <a:t>Ridership 2018 - 2025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84C1A08-EDF1-A6B4-0EA2-8A312569D1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5502854"/>
              </p:ext>
            </p:extLst>
          </p:nvPr>
        </p:nvGraphicFramePr>
        <p:xfrm>
          <a:off x="228600" y="609602"/>
          <a:ext cx="11887200" cy="6248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30408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3BB7C-35F3-0453-79D3-62276F8C8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B5B1E69-9840-44C1-FD7E-0AAB0BBDC71B}"/>
              </a:ext>
            </a:extLst>
          </p:cNvPr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5A034A4C-0F4A-4963-5A70-EED6E433DD5B}"/>
              </a:ext>
            </a:extLst>
          </p:cNvPr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6327AF-126A-C72D-1E51-4CFDC325C8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3A362347-EB0F-3EB8-8888-54154209AA28}"/>
              </a:ext>
            </a:extLst>
          </p:cNvPr>
          <p:cNvSpPr txBox="1">
            <a:spLocks/>
          </p:cNvSpPr>
          <p:nvPr/>
        </p:nvSpPr>
        <p:spPr>
          <a:xfrm>
            <a:off x="1600200" y="152400"/>
            <a:ext cx="7543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Franklin Gothic Medium" panose="020B0603020102020204" pitchFamily="34" charset="0"/>
              </a:rPr>
              <a:t>Ridership 2018 - 2025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4998593-ED12-9641-6CCA-1EC611B1EF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999036"/>
              </p:ext>
            </p:extLst>
          </p:nvPr>
        </p:nvGraphicFramePr>
        <p:xfrm>
          <a:off x="228600" y="609600"/>
          <a:ext cx="11887200" cy="6172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618454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00200" y="304800"/>
            <a:ext cx="7543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>
                <a:latin typeface="Franklin Gothic Medium" panose="020B0603020102020204" pitchFamily="34" charset="0"/>
              </a:rPr>
              <a:t>Revenue 2021 - 2027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1E66AA7-8D0D-7DED-D1F7-805492F30C9D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1062998"/>
          <a:ext cx="10591801" cy="1604002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40565758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599135214"/>
                    </a:ext>
                  </a:extLst>
                </a:gridCol>
                <a:gridCol w="1470916">
                  <a:extLst>
                    <a:ext uri="{9D8B030D-6E8A-4147-A177-3AD203B41FA5}">
                      <a16:colId xmlns:a16="http://schemas.microsoft.com/office/drawing/2014/main" val="3660207710"/>
                    </a:ext>
                  </a:extLst>
                </a:gridCol>
                <a:gridCol w="1319394">
                  <a:extLst>
                    <a:ext uri="{9D8B030D-6E8A-4147-A177-3AD203B41FA5}">
                      <a16:colId xmlns:a16="http://schemas.microsoft.com/office/drawing/2014/main" val="1994345612"/>
                    </a:ext>
                  </a:extLst>
                </a:gridCol>
                <a:gridCol w="1258311">
                  <a:extLst>
                    <a:ext uri="{9D8B030D-6E8A-4147-A177-3AD203B41FA5}">
                      <a16:colId xmlns:a16="http://schemas.microsoft.com/office/drawing/2014/main" val="724944901"/>
                    </a:ext>
                  </a:extLst>
                </a:gridCol>
                <a:gridCol w="1368260">
                  <a:extLst>
                    <a:ext uri="{9D8B030D-6E8A-4147-A177-3AD203B41FA5}">
                      <a16:colId xmlns:a16="http://schemas.microsoft.com/office/drawing/2014/main" val="1330621678"/>
                    </a:ext>
                  </a:extLst>
                </a:gridCol>
                <a:gridCol w="1368260">
                  <a:extLst>
                    <a:ext uri="{9D8B030D-6E8A-4147-A177-3AD203B41FA5}">
                      <a16:colId xmlns:a16="http://schemas.microsoft.com/office/drawing/2014/main" val="944180379"/>
                    </a:ext>
                  </a:extLst>
                </a:gridCol>
                <a:gridCol w="1368260">
                  <a:extLst>
                    <a:ext uri="{9D8B030D-6E8A-4147-A177-3AD203B41FA5}">
                      <a16:colId xmlns:a16="http://schemas.microsoft.com/office/drawing/2014/main" val="2821563265"/>
                    </a:ext>
                  </a:extLst>
                </a:gridCol>
              </a:tblGrid>
              <a:tr h="314321">
                <a:tc gridSpan="8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Fare Box Revenue 2021-2027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5824797"/>
                  </a:ext>
                </a:extLst>
              </a:tr>
              <a:tr h="3143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2026 Proj.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2027 Proj.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3351830"/>
                  </a:ext>
                </a:extLst>
              </a:tr>
              <a:tr h="3143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Farebox Revenue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$ 1,115,037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$ 1,200,489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$ 1,250,681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$ 1,346,019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$ 1,455,098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$ 1,900,000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$ 2,529,869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1127723"/>
                  </a:ext>
                </a:extLst>
              </a:tr>
              <a:tr h="3143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Revenue Target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$ 1,386,935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$ 1,463,031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$ 1,307,220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$ 1,307,220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$ 1,818,971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$ 2,319,876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$ 2,524,174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1700196"/>
                  </a:ext>
                </a:extLst>
              </a:tr>
            </a:tbl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C80F89BC-0EE5-CAD4-466D-BF6CE02CD6C5}"/>
              </a:ext>
            </a:extLst>
          </p:cNvPr>
          <p:cNvGraphicFramePr>
            <a:graphicFrameLocks/>
          </p:cNvGraphicFramePr>
          <p:nvPr/>
        </p:nvGraphicFramePr>
        <p:xfrm>
          <a:off x="2819400" y="2819400"/>
          <a:ext cx="6477000" cy="38490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45841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2E85526-CD45-5C36-51B0-615A57BFD598}"/>
              </a:ext>
            </a:extLst>
          </p:cNvPr>
          <p:cNvSpPr txBox="1"/>
          <p:nvPr/>
        </p:nvSpPr>
        <p:spPr>
          <a:xfrm>
            <a:off x="1275645" y="6375514"/>
            <a:ext cx="611857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1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Source: Skagit County Cayenta Financial System Report Budget Monitoring 117-4 FY25</a:t>
            </a:r>
            <a:r>
              <a:rPr lang="en-US" sz="1200">
                <a:effectLst/>
              </a:rPr>
              <a:t> </a:t>
            </a:r>
            <a:endParaRPr lang="en-US" sz="120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E6C7320-345C-C921-CA6C-F1DA66FC66AB}"/>
              </a:ext>
            </a:extLst>
          </p:cNvPr>
          <p:cNvGraphicFramePr>
            <a:graphicFrameLocks noGrp="1"/>
          </p:cNvGraphicFramePr>
          <p:nvPr/>
        </p:nvGraphicFramePr>
        <p:xfrm>
          <a:off x="1371600" y="533400"/>
          <a:ext cx="5334000" cy="5865226"/>
        </p:xfrm>
        <a:graphic>
          <a:graphicData uri="http://schemas.openxmlformats.org/drawingml/2006/table">
            <a:tbl>
              <a:tblPr/>
              <a:tblGrid>
                <a:gridCol w="228600">
                  <a:extLst>
                    <a:ext uri="{9D8B030D-6E8A-4147-A177-3AD203B41FA5}">
                      <a16:colId xmlns:a16="http://schemas.microsoft.com/office/drawing/2014/main" val="259876137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355672500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55925964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43035227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232586010"/>
                    </a:ext>
                  </a:extLst>
                </a:gridCol>
              </a:tblGrid>
              <a:tr h="170388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Expenditures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2025 Actual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2025 Budgeted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% Difference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6396459"/>
                  </a:ext>
                </a:extLst>
              </a:tr>
              <a:tr h="178908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Obj. 510 - Salaries &amp; Wages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$ 1,338,537.09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$ 1,441,153.00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632084"/>
                  </a:ext>
                </a:extLst>
              </a:tr>
              <a:tr h="178908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Obj. 520 - Personnel Benefits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482,100.43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530,199.00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2778941"/>
                  </a:ext>
                </a:extLst>
              </a:tr>
              <a:tr h="178908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Obj. 530 - Supplies/Consumables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282,491.57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445,850.00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-37%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5621857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3120 - Operating Supplies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101,972.34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150,000.00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-32%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9306353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3200 - Fuel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159,964.08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273,850.00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-42%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7535168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3412 - Interfund Parts &amp; Materials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     54.23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2,000.00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-97%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6695646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3510 - Small Tools &amp; Minor Equipment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20,500.92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20,000.00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4284146"/>
                  </a:ext>
                </a:extLst>
              </a:tr>
              <a:tr h="178908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Obj. 540 - Services &amp; Pass Through Payments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$ 2,591,008.81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$ 3,183,934.00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-19%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2747580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4110 - Professional Services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294,086.66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310,040.00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1157442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4218 - Professional Services (Other)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   663.70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93984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4153 - Intergovernmental Professional </a:t>
                      </a:r>
                      <a:r>
                        <a:rPr lang="en-U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Svcs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           - 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12,000.00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-100%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56934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4154 - Interfund Payment for Service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13,978.48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2918559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4155 - External Taxes &amp; Ops Assessment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33,144.50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35,000.00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5679150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4190 - Interfund Information Services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98,644.52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85,127.00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0835400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4230 - Communications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11,501.27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10,000.00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2076683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4310 - Travel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4,989.52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8,018.00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-38%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4430466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4361 - Meals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   580.46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   500.00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1757169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4410 - Advertising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   731.68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5,000.00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-85%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3987924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4510 - Rentals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463,803.50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445,300.00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8495951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4511 - Interfund Equipment Rental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18,472.77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15,000.00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2316814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4610 - Insurance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99,341.00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376,400.00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-74%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0831498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4700 - Utilities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38,754.42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35,000.00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269342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4810 - Repairs &amp; Maintenance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$ 1,433,848.72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$ 1,776,549.00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-19%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5080386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4811 - Interfund Shop Labor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17,451.50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  5,000.00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8205485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4910 - Miscellaneous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61,016.11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  65,000.00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2578060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O&amp;M  Total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$ 4,694,137.90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$ 5,601,136.00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-16%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3199436"/>
                  </a:ext>
                </a:extLst>
              </a:tr>
              <a:tr h="178908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Obj. 560 - Capital Outlays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$ 1,330,090.15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$ 1,743,083.00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-24%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8156639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6310 - Other Improvements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   200,000.00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-100%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686942"/>
                  </a:ext>
                </a:extLst>
              </a:tr>
              <a:tr h="178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6411 - Equipment &gt; $5,000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$ 1,330,090.15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$ 1,543,083.00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-14%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8126340"/>
                  </a:ext>
                </a:extLst>
              </a:tr>
              <a:tr h="1959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 </a:t>
                      </a:r>
                      <a:r>
                        <a:rPr lang="en-US" sz="12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(1)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$ 6,024,228.05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$ 7,144,219.00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-16%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452961"/>
                  </a:ext>
                </a:extLst>
              </a:tr>
            </a:tbl>
          </a:graphicData>
        </a:graphic>
      </p:graphicFrame>
      <p:sp>
        <p:nvSpPr>
          <p:cNvPr id="13" name="Title 1">
            <a:extLst>
              <a:ext uri="{FF2B5EF4-FFF2-40B4-BE49-F238E27FC236}">
                <a16:creationId xmlns:a16="http://schemas.microsoft.com/office/drawing/2014/main" id="{03E0BFAA-4AD5-B62A-ED5B-2E01BD339E6D}"/>
              </a:ext>
            </a:extLst>
          </p:cNvPr>
          <p:cNvSpPr txBox="1">
            <a:spLocks/>
          </p:cNvSpPr>
          <p:nvPr/>
        </p:nvSpPr>
        <p:spPr>
          <a:xfrm>
            <a:off x="1275645" y="152400"/>
            <a:ext cx="7543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>
                <a:latin typeface="Franklin Gothic Medium" panose="020B0603020102020204" pitchFamily="34" charset="0"/>
              </a:rPr>
              <a:t>   Ferry Division Expenditures – 2025    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3A5BF445-1B86-490B-818A-E1160566A944}"/>
              </a:ext>
            </a:extLst>
          </p:cNvPr>
          <p:cNvGraphicFramePr>
            <a:graphicFrameLocks/>
          </p:cNvGraphicFramePr>
          <p:nvPr/>
        </p:nvGraphicFramePr>
        <p:xfrm>
          <a:off x="6801555" y="3048000"/>
          <a:ext cx="5334000" cy="3502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24798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D0B60E-36DE-C281-D6C7-C50D4B332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A27F56C-4EAB-F091-0027-34C03C5BDFE4}"/>
              </a:ext>
            </a:extLst>
          </p:cNvPr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6F25D82C-0D38-1FD7-65F1-792D95F08538}"/>
              </a:ext>
            </a:extLst>
          </p:cNvPr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8A1B49-32DA-BC83-2B44-4ED86F8F7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06EBD56-BFE2-4FB8-C0C3-227BF5C343EA}"/>
              </a:ext>
            </a:extLst>
          </p:cNvPr>
          <p:cNvSpPr txBox="1">
            <a:spLocks/>
          </p:cNvSpPr>
          <p:nvPr/>
        </p:nvSpPr>
        <p:spPr>
          <a:xfrm>
            <a:off x="1600200" y="228600"/>
            <a:ext cx="7543800" cy="114300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500" dirty="0">
                <a:latin typeface="Franklin Gothic Medium"/>
              </a:rPr>
              <a:t>O&amp;M Expenditures Vs. Capital Expenditures</a:t>
            </a:r>
          </a:p>
          <a:p>
            <a:pPr algn="l"/>
            <a:endParaRPr lang="en-US" sz="2400" dirty="0">
              <a:latin typeface="Franklin Gothic Medium"/>
            </a:endParaRPr>
          </a:p>
          <a:p>
            <a:pPr algn="l"/>
            <a:endParaRPr lang="en-US" sz="2400" dirty="0">
              <a:latin typeface="Franklin Gothic Medium"/>
            </a:endParaRPr>
          </a:p>
          <a:p>
            <a:pPr algn="l"/>
            <a:endParaRPr lang="en-US" sz="2400" dirty="0">
              <a:latin typeface="Franklin Gothic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B2DF8B-1846-3311-3BA9-365E68C3A388}"/>
              </a:ext>
            </a:extLst>
          </p:cNvPr>
          <p:cNvSpPr txBox="1"/>
          <p:nvPr/>
        </p:nvSpPr>
        <p:spPr>
          <a:xfrm>
            <a:off x="1600200" y="914400"/>
            <a:ext cx="10363200" cy="586314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1595">
              <a:spcBef>
                <a:spcPts val="576"/>
              </a:spcBef>
            </a:pPr>
            <a:r>
              <a:rPr lang="en-US" sz="2000" b="1" i="1" dirty="0">
                <a:latin typeface="Franklin Gothic Book"/>
              </a:rPr>
              <a:t>GCC 1147 – Interagency Agreement Between WSDOT Local Programs &amp; Skagit County</a:t>
            </a:r>
          </a:p>
          <a:p>
            <a:pPr marL="61595">
              <a:spcBef>
                <a:spcPts val="576"/>
              </a:spcBef>
            </a:pPr>
            <a:endParaRPr lang="en-US" sz="400" b="1" i="1" dirty="0">
              <a:latin typeface="Franklin Gothic Book"/>
            </a:endParaRPr>
          </a:p>
          <a:p>
            <a:pPr marL="61595">
              <a:spcBef>
                <a:spcPts val="576"/>
              </a:spcBef>
            </a:pPr>
            <a:r>
              <a:rPr lang="en-US" sz="2000" dirty="0">
                <a:latin typeface="Franklin Gothic Book" panose="020B0503020102020204" pitchFamily="34" charset="0"/>
              </a:rPr>
              <a:t>Definition of O&amp;M Expenditures:</a:t>
            </a:r>
          </a:p>
          <a:p>
            <a:pPr marL="404495" indent="-342900">
              <a:spcBef>
                <a:spcPts val="576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Routine cost of operating and maintaining the ferry, including salaries, benefits, fuel, supplies, utilities, repairs, inspection, advertising, taxes, small tools, land leases, rentals, postage, printing, etc.</a:t>
            </a:r>
          </a:p>
          <a:p>
            <a:pPr marL="404495" indent="-342900">
              <a:spcBef>
                <a:spcPts val="576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Routine anticipated replacement of piling, wing-wall facing, repairing docks, etc. which does not extend the useful life, nor increase the efficiency or capacity of an asset</a:t>
            </a:r>
          </a:p>
          <a:p>
            <a:pPr marL="404495" indent="-342900">
              <a:spcBef>
                <a:spcPts val="576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Routine dry-docking and associated repairs to maintain the vessel’s certification</a:t>
            </a:r>
          </a:p>
          <a:p>
            <a:pPr marL="404495" indent="-342900">
              <a:spcBef>
                <a:spcPts val="576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Routine engine repair or rebuilding</a:t>
            </a:r>
          </a:p>
          <a:p>
            <a:pPr marL="404495" indent="-342900">
              <a:spcBef>
                <a:spcPts val="576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Other work not defined as capital and agreed to in writing by WSDOT</a:t>
            </a:r>
          </a:p>
          <a:p>
            <a:pPr marL="61595">
              <a:spcBef>
                <a:spcPts val="576"/>
              </a:spcBef>
            </a:pPr>
            <a:endParaRPr lang="en-US" sz="400" dirty="0">
              <a:latin typeface="Franklin Gothic Book" panose="020B0503020102020204" pitchFamily="34" charset="0"/>
            </a:endParaRPr>
          </a:p>
          <a:p>
            <a:pPr marL="61595">
              <a:spcBef>
                <a:spcPts val="576"/>
              </a:spcBef>
            </a:pPr>
            <a:r>
              <a:rPr lang="en-US" sz="2000" dirty="0">
                <a:latin typeface="Franklin Gothic Book" panose="020B0503020102020204" pitchFamily="34" charset="0"/>
              </a:rPr>
              <a:t>Excludes:</a:t>
            </a:r>
          </a:p>
          <a:p>
            <a:pPr marL="404495" indent="-342900">
              <a:spcBef>
                <a:spcPts val="576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Depreciation</a:t>
            </a:r>
          </a:p>
          <a:p>
            <a:pPr marL="404495" indent="-342900">
              <a:spcBef>
                <a:spcPts val="576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Interest</a:t>
            </a:r>
          </a:p>
          <a:p>
            <a:pPr marL="404495" indent="-342900">
              <a:spcBef>
                <a:spcPts val="576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latin typeface="Franklin Gothic Book" panose="020B0503020102020204" pitchFamily="34" charset="0"/>
              </a:rPr>
              <a:t>Other work or repairs that are considered capital in nature</a:t>
            </a:r>
          </a:p>
          <a:p>
            <a:pPr marL="61722">
              <a:spcBef>
                <a:spcPts val="576"/>
              </a:spcBef>
            </a:pPr>
            <a:endParaRPr lang="en-US" sz="400" dirty="0">
              <a:latin typeface="Franklin Gothic Book" panose="020B0503020102020204" pitchFamily="34" charset="0"/>
            </a:endParaRPr>
          </a:p>
          <a:p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386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C983ED-39C6-F5B5-D1E6-6A95BAE89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419C0572-6E52-80AA-02DE-4E37711E1916}"/>
              </a:ext>
            </a:extLst>
          </p:cNvPr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724E0CFB-4B0C-5F78-3507-C70E4D82D517}"/>
              </a:ext>
            </a:extLst>
          </p:cNvPr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E4056B-C4F0-E142-DD5F-C2F9CAC1A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6EC3054-2424-17DC-4E8C-A42A9027A39F}"/>
              </a:ext>
            </a:extLst>
          </p:cNvPr>
          <p:cNvSpPr txBox="1">
            <a:spLocks/>
          </p:cNvSpPr>
          <p:nvPr/>
        </p:nvSpPr>
        <p:spPr>
          <a:xfrm>
            <a:off x="1600200" y="228600"/>
            <a:ext cx="7543800" cy="114300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500" dirty="0">
                <a:latin typeface="Franklin Gothic Medium"/>
              </a:rPr>
              <a:t>O&amp;M Expenditures Vs. Capital Expenditures</a:t>
            </a:r>
          </a:p>
          <a:p>
            <a:pPr algn="l"/>
            <a:endParaRPr lang="en-US" sz="2400" dirty="0">
              <a:latin typeface="Franklin Gothic Medium"/>
            </a:endParaRPr>
          </a:p>
          <a:p>
            <a:pPr algn="l"/>
            <a:endParaRPr lang="en-US" sz="2400" dirty="0">
              <a:latin typeface="Franklin Gothic Medium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B6841B-3684-7BB4-8F11-4298F46CA6C2}"/>
              </a:ext>
            </a:extLst>
          </p:cNvPr>
          <p:cNvSpPr txBox="1"/>
          <p:nvPr/>
        </p:nvSpPr>
        <p:spPr>
          <a:xfrm>
            <a:off x="1600200" y="1467523"/>
            <a:ext cx="9677400" cy="432426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1595">
              <a:spcBef>
                <a:spcPts val="576"/>
              </a:spcBef>
            </a:pPr>
            <a:r>
              <a:rPr lang="en-US" sz="2000" b="1" i="1" dirty="0">
                <a:latin typeface="Franklin Gothic Book"/>
              </a:rPr>
              <a:t>WAC 136-400-030</a:t>
            </a:r>
          </a:p>
          <a:p>
            <a:pPr marL="61595">
              <a:spcBef>
                <a:spcPts val="576"/>
              </a:spcBef>
            </a:pPr>
            <a:endParaRPr lang="en-US" sz="400" b="1" i="1" dirty="0">
              <a:latin typeface="Franklin Gothic Book"/>
            </a:endParaRPr>
          </a:p>
          <a:p>
            <a:pPr marL="61595">
              <a:spcBef>
                <a:spcPts val="576"/>
              </a:spcBef>
            </a:pPr>
            <a:r>
              <a:rPr lang="en-US" sz="2000" dirty="0">
                <a:latin typeface="Franklin Gothic Book"/>
              </a:rPr>
              <a:t>Definition of ferry capital improvement projects:</a:t>
            </a:r>
          </a:p>
          <a:p>
            <a:pPr marL="61595">
              <a:spcBef>
                <a:spcPts val="576"/>
              </a:spcBef>
            </a:pPr>
            <a:endParaRPr lang="en-US" sz="400" dirty="0">
              <a:latin typeface="Franklin Gothic Book"/>
            </a:endParaRPr>
          </a:p>
          <a:p>
            <a:pPr marL="518795" indent="-457200">
              <a:spcBef>
                <a:spcPts val="576"/>
              </a:spcBef>
              <a:buFont typeface="+mj-lt"/>
              <a:buAutoNum type="arabicParenR"/>
            </a:pPr>
            <a:r>
              <a:rPr lang="en-US" sz="2000" dirty="0">
                <a:latin typeface="Franklin Gothic Book"/>
              </a:rPr>
              <a:t>Purchase of a new vessel which replaces an existing vessel</a:t>
            </a:r>
          </a:p>
          <a:p>
            <a:pPr marL="518795" indent="-457200">
              <a:spcBef>
                <a:spcPts val="576"/>
              </a:spcBef>
              <a:buFont typeface="+mj-lt"/>
              <a:buAutoNum type="arabicParenR"/>
            </a:pPr>
            <a:r>
              <a:rPr lang="en-US" sz="2000" dirty="0">
                <a:latin typeface="Franklin Gothic Book" panose="020B0503020102020204" pitchFamily="34" charset="0"/>
              </a:rPr>
              <a:t>Major vessel refurbishment (e.g., engines, structural steel, controls) that substantially extends the life of the vessel</a:t>
            </a:r>
          </a:p>
          <a:p>
            <a:pPr marL="518795" indent="-457200">
              <a:spcBef>
                <a:spcPts val="576"/>
              </a:spcBef>
              <a:buFont typeface="+mj-lt"/>
              <a:buAutoNum type="arabicParenR"/>
            </a:pPr>
            <a:r>
              <a:rPr lang="en-US" sz="2000" dirty="0">
                <a:latin typeface="Franklin Gothic Book" panose="020B0503020102020204" pitchFamily="34" charset="0"/>
              </a:rPr>
              <a:t>Facility refurbishment/replacement (e.g., complete replacement, major rebuilding or redecking of a dock) that substantially extends the life of the facility</a:t>
            </a:r>
          </a:p>
          <a:p>
            <a:pPr marL="518795" indent="-457200">
              <a:spcBef>
                <a:spcPts val="576"/>
              </a:spcBef>
              <a:buFont typeface="+mj-lt"/>
              <a:buAutoNum type="arabicParenR"/>
            </a:pPr>
            <a:r>
              <a:rPr lang="en-US" sz="2000" dirty="0">
                <a:latin typeface="Franklin Gothic Book" panose="020B0503020102020204" pitchFamily="34" charset="0"/>
              </a:rPr>
              <a:t>Installation of items that substantially improve ferry facilities or operations and/or</a:t>
            </a:r>
          </a:p>
          <a:p>
            <a:pPr marL="518795" indent="-457200">
              <a:spcBef>
                <a:spcPts val="576"/>
              </a:spcBef>
              <a:buFont typeface="+mj-lt"/>
              <a:buAutoNum type="arabicParenR"/>
            </a:pPr>
            <a:r>
              <a:rPr lang="en-US" sz="2000" dirty="0">
                <a:latin typeface="Franklin Gothic Book" panose="020B0503020102020204" pitchFamily="34" charset="0"/>
              </a:rPr>
              <a:t>Construction of infrastructure that provides new or additional access or increases the capacity of terminal facilities </a:t>
            </a:r>
          </a:p>
          <a:p>
            <a:pPr marL="61722">
              <a:spcBef>
                <a:spcPts val="576"/>
              </a:spcBef>
            </a:pPr>
            <a:endParaRPr lang="en-US" sz="400" dirty="0">
              <a:latin typeface="Franklin Gothic Book" panose="020B0503020102020204" pitchFamily="34" charset="0"/>
            </a:endParaRPr>
          </a:p>
          <a:p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663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00200" y="228600"/>
            <a:ext cx="7543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Franklin Gothic Medium" panose="020B0603020102020204" pitchFamily="34" charset="0"/>
              </a:rPr>
              <a:t>2027 Revenue Target – Page 2</a:t>
            </a:r>
          </a:p>
        </p:txBody>
      </p:sp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F8D9E2E3-68FE-FFE7-4B86-E6030E43E4FC}"/>
              </a:ext>
            </a:extLst>
          </p:cNvPr>
          <p:cNvGraphicFramePr>
            <a:graphicFrameLocks noGrp="1"/>
          </p:cNvGraphicFramePr>
          <p:nvPr/>
        </p:nvGraphicFramePr>
        <p:xfrm>
          <a:off x="1336322" y="914400"/>
          <a:ext cx="10779478" cy="5492594"/>
        </p:xfrm>
        <a:graphic>
          <a:graphicData uri="http://schemas.openxmlformats.org/drawingml/2006/table">
            <a:tbl>
              <a:tblPr/>
              <a:tblGrid>
                <a:gridCol w="2205380">
                  <a:extLst>
                    <a:ext uri="{9D8B030D-6E8A-4147-A177-3AD203B41FA5}">
                      <a16:colId xmlns:a16="http://schemas.microsoft.com/office/drawing/2014/main" val="1192264483"/>
                    </a:ext>
                  </a:extLst>
                </a:gridCol>
                <a:gridCol w="1444904">
                  <a:extLst>
                    <a:ext uri="{9D8B030D-6E8A-4147-A177-3AD203B41FA5}">
                      <a16:colId xmlns:a16="http://schemas.microsoft.com/office/drawing/2014/main" val="3040817343"/>
                    </a:ext>
                  </a:extLst>
                </a:gridCol>
                <a:gridCol w="1444904">
                  <a:extLst>
                    <a:ext uri="{9D8B030D-6E8A-4147-A177-3AD203B41FA5}">
                      <a16:colId xmlns:a16="http://schemas.microsoft.com/office/drawing/2014/main" val="1265022430"/>
                    </a:ext>
                  </a:extLst>
                </a:gridCol>
                <a:gridCol w="1368856">
                  <a:extLst>
                    <a:ext uri="{9D8B030D-6E8A-4147-A177-3AD203B41FA5}">
                      <a16:colId xmlns:a16="http://schemas.microsoft.com/office/drawing/2014/main" val="381463184"/>
                    </a:ext>
                  </a:extLst>
                </a:gridCol>
                <a:gridCol w="1444904">
                  <a:extLst>
                    <a:ext uri="{9D8B030D-6E8A-4147-A177-3AD203B41FA5}">
                      <a16:colId xmlns:a16="http://schemas.microsoft.com/office/drawing/2014/main" val="754316749"/>
                    </a:ext>
                  </a:extLst>
                </a:gridCol>
                <a:gridCol w="1444904">
                  <a:extLst>
                    <a:ext uri="{9D8B030D-6E8A-4147-A177-3AD203B41FA5}">
                      <a16:colId xmlns:a16="http://schemas.microsoft.com/office/drawing/2014/main" val="2624153128"/>
                    </a:ext>
                  </a:extLst>
                </a:gridCol>
                <a:gridCol w="1425626">
                  <a:extLst>
                    <a:ext uri="{9D8B030D-6E8A-4147-A177-3AD203B41FA5}">
                      <a16:colId xmlns:a16="http://schemas.microsoft.com/office/drawing/2014/main" val="3275809930"/>
                    </a:ext>
                  </a:extLst>
                </a:gridCol>
              </a:tblGrid>
              <a:tr h="457200">
                <a:tc gridSpan="7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Table 1 - Revenue Target Calculation Table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556318"/>
                  </a:ext>
                </a:extLst>
              </a:tr>
              <a:tr h="7304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850" b="0" i="0" u="none" strike="noStrike" dirty="0">
                        <a:solidFill>
                          <a:srgbClr val="000000"/>
                        </a:solidFill>
                        <a:effectLst/>
                        <a:latin typeface="Arial Narrow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Actual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Adjusted Budget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Projected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Five-Year Average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6516691"/>
                  </a:ext>
                </a:extLst>
              </a:tr>
              <a:tr h="3652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Year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046129"/>
                  </a:ext>
                </a:extLst>
              </a:tr>
              <a:tr h="7304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O&amp;M Expenditures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$ 2,892,256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$ 4,694,137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$ 5,005,064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$ 5,168,230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$ 5,295,368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$ 4,611,011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3803295"/>
                  </a:ext>
                </a:extLst>
              </a:tr>
              <a:tr h="4152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MVFT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$ 62,400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$ 93,103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$ 114,406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$ 114,406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$ 114,406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$ 99,744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7419357"/>
                  </a:ext>
                </a:extLst>
              </a:tr>
              <a:tr h="6072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Deficit Reimbursement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$ 269,830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$ 291,086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$ 281,931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$ 281,931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$ 281,931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$ 281,342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2483554"/>
                  </a:ext>
                </a:extLst>
              </a:tr>
              <a:tr h="60723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Youth Ride Free Reimbursement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$ 11,641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$ 14,774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$ 29,302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$ 30,000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$ 30,000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$ 23,143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6244878"/>
                  </a:ext>
                </a:extLst>
              </a:tr>
              <a:tr h="73045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Adjusted O&amp;M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$ 2,548,385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$ 4,295,174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$ 4,579,425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$ 4,741,892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$ 4,869,031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$ 4,206,781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5285034"/>
                  </a:ext>
                </a:extLst>
              </a:tr>
              <a:tr h="436372">
                <a:tc gridSpan="6"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2027 Fare Recovery %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3086839"/>
                  </a:ext>
                </a:extLst>
              </a:tr>
              <a:tr h="410292">
                <a:tc gridSpan="6"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2027 Ferry Fare Revenue Target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$ 2,524,069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10998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0EFCFAD-2728-6188-4CEA-EF32B98AC5B1}"/>
              </a:ext>
            </a:extLst>
          </p:cNvPr>
          <p:cNvSpPr/>
          <p:nvPr/>
        </p:nvSpPr>
        <p:spPr>
          <a:xfrm>
            <a:off x="10737145" y="1371600"/>
            <a:ext cx="1412522" cy="50353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CD9CE7-68C7-83DC-44A9-12F7D2ADC734}"/>
              </a:ext>
            </a:extLst>
          </p:cNvPr>
          <p:cNvSpPr/>
          <p:nvPr/>
        </p:nvSpPr>
        <p:spPr>
          <a:xfrm>
            <a:off x="6436078" y="2743200"/>
            <a:ext cx="1412522" cy="457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053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00200" y="228600"/>
            <a:ext cx="9448800" cy="114300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Franklin Gothic Medium"/>
              </a:rPr>
              <a:t>2026 Annualized Expenditures – Page 2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D12182A1-9530-2091-BF3E-5BFB11FAB421}"/>
              </a:ext>
            </a:extLst>
          </p:cNvPr>
          <p:cNvGraphicFramePr>
            <a:graphicFrameLocks noGrp="1"/>
          </p:cNvGraphicFramePr>
          <p:nvPr/>
        </p:nvGraphicFramePr>
        <p:xfrm>
          <a:off x="1617132" y="1358552"/>
          <a:ext cx="9431868" cy="2222848"/>
        </p:xfrm>
        <a:graphic>
          <a:graphicData uri="http://schemas.openxmlformats.org/drawingml/2006/table">
            <a:tbl>
              <a:tblPr/>
              <a:tblGrid>
                <a:gridCol w="5981186">
                  <a:extLst>
                    <a:ext uri="{9D8B030D-6E8A-4147-A177-3AD203B41FA5}">
                      <a16:colId xmlns:a16="http://schemas.microsoft.com/office/drawing/2014/main" val="684537464"/>
                    </a:ext>
                  </a:extLst>
                </a:gridCol>
                <a:gridCol w="1725341">
                  <a:extLst>
                    <a:ext uri="{9D8B030D-6E8A-4147-A177-3AD203B41FA5}">
                      <a16:colId xmlns:a16="http://schemas.microsoft.com/office/drawing/2014/main" val="3478008129"/>
                    </a:ext>
                  </a:extLst>
                </a:gridCol>
                <a:gridCol w="1725341">
                  <a:extLst>
                    <a:ext uri="{9D8B030D-6E8A-4147-A177-3AD203B41FA5}">
                      <a16:colId xmlns:a16="http://schemas.microsoft.com/office/drawing/2014/main" val="643075851"/>
                    </a:ext>
                  </a:extLst>
                </a:gridCol>
              </a:tblGrid>
              <a:tr h="42825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sng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Annualized Drydock &amp; Non-drydock maintenance/repairs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2027/2028 Est.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2026 Adjusted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580240"/>
                  </a:ext>
                </a:extLst>
              </a:tr>
              <a:tr h="42825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2027/2028 Planned Drydock (Total for 2 years) </a:t>
                      </a:r>
                      <a:r>
                        <a:rPr lang="en-US" sz="2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(1)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$ 1,035,153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3999314"/>
                  </a:ext>
                </a:extLst>
              </a:tr>
              <a:tr h="42825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Annualized Drydock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$ 517,576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2125125"/>
                  </a:ext>
                </a:extLst>
              </a:tr>
              <a:tr h="50982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Average Non-Drydock Maintenance/Repair </a:t>
                      </a:r>
                      <a:r>
                        <a:rPr lang="en-US" sz="2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(2)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$ 388,628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419499"/>
                  </a:ext>
                </a:extLst>
              </a:tr>
              <a:tr h="428255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Annualized Base Year Maintenance 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$ 906,204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188805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621944F3-F6CA-A41F-B3E4-1859D4F27D15}"/>
              </a:ext>
            </a:extLst>
          </p:cNvPr>
          <p:cNvGraphicFramePr>
            <a:graphicFrameLocks noGrp="1"/>
          </p:cNvGraphicFramePr>
          <p:nvPr/>
        </p:nvGraphicFramePr>
        <p:xfrm>
          <a:off x="1617132" y="3931593"/>
          <a:ext cx="9431868" cy="640407"/>
        </p:xfrm>
        <a:graphic>
          <a:graphicData uri="http://schemas.openxmlformats.org/drawingml/2006/table">
            <a:tbl>
              <a:tblPr/>
              <a:tblGrid>
                <a:gridCol w="5002113">
                  <a:extLst>
                    <a:ext uri="{9D8B030D-6E8A-4147-A177-3AD203B41FA5}">
                      <a16:colId xmlns:a16="http://schemas.microsoft.com/office/drawing/2014/main" val="3781229944"/>
                    </a:ext>
                  </a:extLst>
                </a:gridCol>
                <a:gridCol w="1442917">
                  <a:extLst>
                    <a:ext uri="{9D8B030D-6E8A-4147-A177-3AD203B41FA5}">
                      <a16:colId xmlns:a16="http://schemas.microsoft.com/office/drawing/2014/main" val="1795359511"/>
                    </a:ext>
                  </a:extLst>
                </a:gridCol>
                <a:gridCol w="1442917">
                  <a:extLst>
                    <a:ext uri="{9D8B030D-6E8A-4147-A177-3AD203B41FA5}">
                      <a16:colId xmlns:a16="http://schemas.microsoft.com/office/drawing/2014/main" val="2220611077"/>
                    </a:ext>
                  </a:extLst>
                </a:gridCol>
                <a:gridCol w="1543921">
                  <a:extLst>
                    <a:ext uri="{9D8B030D-6E8A-4147-A177-3AD203B41FA5}">
                      <a16:colId xmlns:a16="http://schemas.microsoft.com/office/drawing/2014/main" val="4139385239"/>
                    </a:ext>
                  </a:extLst>
                </a:gridCol>
              </a:tblGrid>
              <a:tr h="33560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(2)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Annualized Non-Drydock Maintenance/Repair</a:t>
                      </a:r>
                      <a:r>
                        <a:rPr lang="en-US" sz="200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2024 Actual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2025 Actual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Average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62774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Maintenance expenditures other than drydock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$ 244,042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$ 533,215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$ 388,628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3514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5B13EA2-D909-8ADE-BFE8-2A67F02A2C19}"/>
              </a:ext>
            </a:extLst>
          </p:cNvPr>
          <p:cNvSpPr txBox="1"/>
          <p:nvPr/>
        </p:nvSpPr>
        <p:spPr>
          <a:xfrm>
            <a:off x="1524000" y="1011623"/>
            <a:ext cx="4318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>
                <a:latin typeface="Arial Narrow" panose="020B0606020202030204" pitchFamily="34" charset="0"/>
              </a:rPr>
              <a:t>Figure 1 – Annualized Maintenance Expenditures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695BD7-CD49-CC4E-1B90-4680DFFAE51A}"/>
              </a:ext>
            </a:extLst>
          </p:cNvPr>
          <p:cNvSpPr txBox="1"/>
          <p:nvPr/>
        </p:nvSpPr>
        <p:spPr>
          <a:xfrm>
            <a:off x="1524000" y="3581400"/>
            <a:ext cx="10098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baseline="30000">
                <a:latin typeface="Arial Narrow" panose="020B0606020202030204" pitchFamily="34" charset="0"/>
              </a:rPr>
              <a:t>(1) </a:t>
            </a:r>
            <a:r>
              <a:rPr lang="en-US" i="1">
                <a:latin typeface="Arial Narrow" panose="020B0606020202030204" pitchFamily="34" charset="0"/>
              </a:rPr>
              <a:t>Based on actual O&amp;M cost for 2025 drydock ($900,634) and YTD expenditures for pier side maintenance ($134,519)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6CC919-5C2E-3AFB-7D4B-FE93E0D2B2C7}"/>
              </a:ext>
            </a:extLst>
          </p:cNvPr>
          <p:cNvSpPr/>
          <p:nvPr/>
        </p:nvSpPr>
        <p:spPr>
          <a:xfrm>
            <a:off x="9296400" y="3124200"/>
            <a:ext cx="1769532" cy="4478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03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391D37-558F-A1AC-1DCA-3F903A124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1D4715D-17A1-E742-99ED-3B8B6C00B03A}"/>
              </a:ext>
            </a:extLst>
          </p:cNvPr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BFD4AD95-CE18-78DF-2C1B-840510C08491}"/>
              </a:ext>
            </a:extLst>
          </p:cNvPr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9F9E25-AB1C-AA2F-4C7D-CF82563DA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9AD7B72-E790-F206-221C-4153A66722F5}"/>
              </a:ext>
            </a:extLst>
          </p:cNvPr>
          <p:cNvSpPr txBox="1">
            <a:spLocks/>
          </p:cNvSpPr>
          <p:nvPr/>
        </p:nvSpPr>
        <p:spPr>
          <a:xfrm>
            <a:off x="1600200" y="228600"/>
            <a:ext cx="8686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Franklin Gothic Medium" panose="020B0603020102020204" pitchFamily="34" charset="0"/>
              </a:rPr>
              <a:t>2026 Base Year Expenditures – Page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CD2312-640E-AAA6-9CB3-1102E207A182}"/>
              </a:ext>
            </a:extLst>
          </p:cNvPr>
          <p:cNvSpPr txBox="1"/>
          <p:nvPr/>
        </p:nvSpPr>
        <p:spPr>
          <a:xfrm>
            <a:off x="1340556" y="927669"/>
            <a:ext cx="3113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>
                <a:latin typeface="Arial Narrow" panose="020B0606020202030204" pitchFamily="34" charset="0"/>
              </a:rPr>
              <a:t>Figure 2 – Base Year Expenditures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7D7F912-247F-BC97-A315-C656A730CBC9}"/>
              </a:ext>
            </a:extLst>
          </p:cNvPr>
          <p:cNvGraphicFramePr>
            <a:graphicFrameLocks noGrp="1"/>
          </p:cNvGraphicFramePr>
          <p:nvPr/>
        </p:nvGraphicFramePr>
        <p:xfrm>
          <a:off x="1399822" y="1295400"/>
          <a:ext cx="10591797" cy="4762849"/>
        </p:xfrm>
        <a:graphic>
          <a:graphicData uri="http://schemas.openxmlformats.org/drawingml/2006/table">
            <a:tbl>
              <a:tblPr/>
              <a:tblGrid>
                <a:gridCol w="4301239">
                  <a:extLst>
                    <a:ext uri="{9D8B030D-6E8A-4147-A177-3AD203B41FA5}">
                      <a16:colId xmlns:a16="http://schemas.microsoft.com/office/drawing/2014/main" val="2238543068"/>
                    </a:ext>
                  </a:extLst>
                </a:gridCol>
                <a:gridCol w="1240741">
                  <a:extLst>
                    <a:ext uri="{9D8B030D-6E8A-4147-A177-3AD203B41FA5}">
                      <a16:colId xmlns:a16="http://schemas.microsoft.com/office/drawing/2014/main" val="2995574278"/>
                    </a:ext>
                  </a:extLst>
                </a:gridCol>
                <a:gridCol w="1240741">
                  <a:extLst>
                    <a:ext uri="{9D8B030D-6E8A-4147-A177-3AD203B41FA5}">
                      <a16:colId xmlns:a16="http://schemas.microsoft.com/office/drawing/2014/main" val="709169194"/>
                    </a:ext>
                  </a:extLst>
                </a:gridCol>
                <a:gridCol w="1327594">
                  <a:extLst>
                    <a:ext uri="{9D8B030D-6E8A-4147-A177-3AD203B41FA5}">
                      <a16:colId xmlns:a16="http://schemas.microsoft.com/office/drawing/2014/main" val="2511752379"/>
                    </a:ext>
                  </a:extLst>
                </a:gridCol>
                <a:gridCol w="1240741">
                  <a:extLst>
                    <a:ext uri="{9D8B030D-6E8A-4147-A177-3AD203B41FA5}">
                      <a16:colId xmlns:a16="http://schemas.microsoft.com/office/drawing/2014/main" val="2783130967"/>
                    </a:ext>
                  </a:extLst>
                </a:gridCol>
                <a:gridCol w="1240741">
                  <a:extLst>
                    <a:ext uri="{9D8B030D-6E8A-4147-A177-3AD203B41FA5}">
                      <a16:colId xmlns:a16="http://schemas.microsoft.com/office/drawing/2014/main" val="2613732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Actual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Current Year Adopted Budget as of 6/30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Projected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7954242"/>
                  </a:ext>
                </a:extLst>
              </a:tr>
              <a:tr h="3212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2028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511596"/>
                  </a:ext>
                </a:extLst>
              </a:tr>
              <a:tr h="3212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Obj. 510 - Salaries &amp; Wages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$ 1,171,006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$ 1,338,537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$ 1,564,402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3646525"/>
                  </a:ext>
                </a:extLst>
              </a:tr>
              <a:tr h="3212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Obj. 520 - Personnel Benefits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$ 384,785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$ 482,100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$ 488,370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601731"/>
                  </a:ext>
                </a:extLst>
              </a:tr>
              <a:tr h="3212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Obj. 530 - Supplies &amp; Consumables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$ 255,441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$ 282,491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$ 482,223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7802855"/>
                  </a:ext>
                </a:extLst>
              </a:tr>
              <a:tr h="3212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Obj. 540 - Services &amp; Pass-throughs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$ 1,081,024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$ 2,591,009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$ 2,685,865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4108759"/>
                  </a:ext>
                </a:extLst>
              </a:tr>
              <a:tr h="32128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Sub-Total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$ 2,892,256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$ 4,694,137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$ 5,220,860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786357"/>
                  </a:ext>
                </a:extLst>
              </a:tr>
              <a:tr h="3212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Haul-Out &amp; Maintenance Expenditures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($1,122,000)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8039936"/>
                  </a:ext>
                </a:extLst>
              </a:tr>
              <a:tr h="3212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Without haul out &amp; maintenance expenditures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$ 4,098,860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$ 4,232,483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$ 4,336,602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587991"/>
                  </a:ext>
                </a:extLst>
              </a:tr>
              <a:tr h="3212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Annualized repair, maintenance &amp; haul out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$ 906,204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$ 935,747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$ 958,766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3331024"/>
                  </a:ext>
                </a:extLst>
              </a:tr>
              <a:tr h="3212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Plus annualized haul out &amp; maintenance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$ 5,005,064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$ 5,168,230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$ 5,295,368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5871270"/>
                  </a:ext>
                </a:extLst>
              </a:tr>
              <a:tr h="321284"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Total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$ 2,892,256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$ 4,694,137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$ 5,005,064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$ 5,168,230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$ 5,295,368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01300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EA575F9-FD64-34EA-5A2A-CA25E0BFBE2B}"/>
              </a:ext>
            </a:extLst>
          </p:cNvPr>
          <p:cNvSpPr/>
          <p:nvPr/>
        </p:nvSpPr>
        <p:spPr>
          <a:xfrm>
            <a:off x="8164689" y="5105400"/>
            <a:ext cx="137160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A4EAC1-B3F9-55BA-8EFA-B3E35CC0C3B9}"/>
              </a:ext>
            </a:extLst>
          </p:cNvPr>
          <p:cNvSpPr/>
          <p:nvPr/>
        </p:nvSpPr>
        <p:spPr>
          <a:xfrm>
            <a:off x="8175978" y="5715000"/>
            <a:ext cx="1371600" cy="3432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798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00200" y="304800"/>
            <a:ext cx="7543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Franklin Gothic Medium" panose="020B0603020102020204" pitchFamily="34" charset="0"/>
              </a:rPr>
              <a:t>2025 Revenue Target – Page 4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81B9ABD-6117-5241-6B46-1FB407BB2153}"/>
              </a:ext>
            </a:extLst>
          </p:cNvPr>
          <p:cNvGraphicFramePr>
            <a:graphicFrameLocks noGrp="1"/>
          </p:cNvGraphicFramePr>
          <p:nvPr/>
        </p:nvGraphicFramePr>
        <p:xfrm>
          <a:off x="2209800" y="1828800"/>
          <a:ext cx="8458200" cy="2268735"/>
        </p:xfrm>
        <a:graphic>
          <a:graphicData uri="http://schemas.openxmlformats.org/drawingml/2006/table">
            <a:tbl>
              <a:tblPr/>
              <a:tblGrid>
                <a:gridCol w="6019800">
                  <a:extLst>
                    <a:ext uri="{9D8B030D-6E8A-4147-A177-3AD203B41FA5}">
                      <a16:colId xmlns:a16="http://schemas.microsoft.com/office/drawing/2014/main" val="4048339356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931707531"/>
                    </a:ext>
                  </a:extLst>
                </a:gridCol>
              </a:tblGrid>
              <a:tr h="457200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TABLE 2 - 2025 REVENUE TARGET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070149"/>
                  </a:ext>
                </a:extLst>
              </a:tr>
              <a:tr h="6038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Ferry Fare Revenue Target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$ 1,818,971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4035404"/>
                  </a:ext>
                </a:extLst>
              </a:tr>
              <a:tr h="6038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Fare Box Revenue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$ 1,455,098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745282"/>
                  </a:ext>
                </a:extLst>
              </a:tr>
              <a:tr h="6038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Surplus/</a:t>
                      </a:r>
                      <a:r>
                        <a:rPr lang="en-US" sz="2000" b="0" i="0" u="none" strike="noStrike">
                          <a:solidFill>
                            <a:srgbClr val="FF0000"/>
                          </a:solidFill>
                          <a:effectLst/>
                          <a:latin typeface="Arial Narrow" panose="020B0606020202030204" pitchFamily="34" charset="0"/>
                        </a:rPr>
                        <a:t>(Shortfall)</a:t>
                      </a: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from Revenue Target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 $  (363,873)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955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7597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>
            <a:cxnSpLocks/>
          </p:cNvCxnSpPr>
          <p:nvPr/>
        </p:nvCxnSpPr>
        <p:spPr>
          <a:xfrm>
            <a:off x="0" y="6629400"/>
            <a:ext cx="12192000" cy="0"/>
          </a:xfrm>
          <a:prstGeom prst="line">
            <a:avLst/>
          </a:prstGeom>
          <a:ln w="762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81000" y="-76200"/>
            <a:ext cx="838200" cy="701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1143000" cy="1143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600200" y="304800"/>
            <a:ext cx="8991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dirty="0">
                <a:latin typeface="Franklin Gothic Medium" panose="020B0603020102020204" pitchFamily="34" charset="0"/>
              </a:rPr>
              <a:t>2025 Ferry Funding Breakdown – Pages 4 &amp; 5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E514CB9-4F5F-E3C8-035D-B3CC28FB3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277312"/>
              </p:ext>
            </p:extLst>
          </p:nvPr>
        </p:nvGraphicFramePr>
        <p:xfrm>
          <a:off x="1338404" y="914404"/>
          <a:ext cx="4452796" cy="3352800"/>
        </p:xfrm>
        <a:graphic>
          <a:graphicData uri="http://schemas.openxmlformats.org/drawingml/2006/table">
            <a:tbl>
              <a:tblPr/>
              <a:tblGrid>
                <a:gridCol w="2378891">
                  <a:extLst>
                    <a:ext uri="{9D8B030D-6E8A-4147-A177-3AD203B41FA5}">
                      <a16:colId xmlns:a16="http://schemas.microsoft.com/office/drawing/2014/main" val="1020335301"/>
                    </a:ext>
                  </a:extLst>
                </a:gridCol>
                <a:gridCol w="2073905">
                  <a:extLst>
                    <a:ext uri="{9D8B030D-6E8A-4147-A177-3AD203B41FA5}">
                      <a16:colId xmlns:a16="http://schemas.microsoft.com/office/drawing/2014/main" val="2463541500"/>
                    </a:ext>
                  </a:extLst>
                </a:gridCol>
              </a:tblGrid>
              <a:tr h="248469">
                <a:tc gridSpan="2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TABLE 3 - ROAD FUND SUBSIDY 2025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193183"/>
                  </a:ext>
                </a:extLst>
              </a:tr>
              <a:tr h="29231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O&amp;M Expenditures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$   4,694,137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0098746"/>
                  </a:ext>
                </a:extLst>
              </a:tr>
              <a:tr h="29231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Deficit Reimbursement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$     (291,086)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988018"/>
                  </a:ext>
                </a:extLst>
              </a:tr>
              <a:tr h="29231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Motor Vehicle Fuel Tax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$       (93,103)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3087057"/>
                  </a:ext>
                </a:extLst>
              </a:tr>
              <a:tr h="29231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Youth Ride Free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$       (14,774)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0098590"/>
                  </a:ext>
                </a:extLst>
              </a:tr>
              <a:tr h="29231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Adjusted O&amp;M Expenditures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$  4,295,174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3277127"/>
                  </a:ext>
                </a:extLst>
              </a:tr>
              <a:tr h="29231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Fare Box Revenue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$ (1,455,098)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0106738"/>
                  </a:ext>
                </a:extLst>
              </a:tr>
              <a:tr h="29231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Subtotal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 $  2,840,076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5519195"/>
                  </a:ext>
                </a:extLst>
              </a:tr>
              <a:tr h="2484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FHWA FBP Funding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$    (604,964)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0821600"/>
                  </a:ext>
                </a:extLst>
              </a:tr>
              <a:tr h="24846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Road Fund Contribution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/>
                        </a:rPr>
                        <a:t> $  2,235,112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3D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5459660"/>
                  </a:ext>
                </a:extLst>
              </a:tr>
            </a:tbl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C519680-CBAD-4F1F-9578-0BAB8042827F}"/>
              </a:ext>
            </a:extLst>
          </p:cNvPr>
          <p:cNvGraphicFramePr>
            <a:graphicFrameLocks/>
          </p:cNvGraphicFramePr>
          <p:nvPr/>
        </p:nvGraphicFramePr>
        <p:xfrm>
          <a:off x="5943600" y="2819399"/>
          <a:ext cx="6248400" cy="4114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362863251"/>
      </p:ext>
    </p:extLst>
  </p:cSld>
  <p:clrMapOvr>
    <a:masterClrMapping/>
  </p:clrMapOvr>
</p:sld>
</file>

<file path=ppt/theme/theme1.xml><?xml version="1.0" encoding="utf-8"?>
<a:theme xmlns:a="http://schemas.openxmlformats.org/drawingml/2006/main" name="SkagitPP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SkagitPPT</Template>
  <TotalTime>3364</TotalTime>
  <Words>2286</Words>
  <Application>Microsoft Office PowerPoint</Application>
  <PresentationFormat>Widescreen</PresentationFormat>
  <Paragraphs>606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Narrow</vt:lpstr>
      <vt:lpstr>Calibri</vt:lpstr>
      <vt:lpstr>Franklin Gothic Book</vt:lpstr>
      <vt:lpstr>Franklin Gothic Medium</vt:lpstr>
      <vt:lpstr>SkagitPPT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Skagit County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Rowe</dc:creator>
  <cp:lastModifiedBy>Rachel Rowe</cp:lastModifiedBy>
  <cp:revision>135</cp:revision>
  <cp:lastPrinted>2026-08-12T22:07:23Z</cp:lastPrinted>
  <dcterms:created xsi:type="dcterms:W3CDTF">2018-04-09T20:28:25Z</dcterms:created>
  <dcterms:modified xsi:type="dcterms:W3CDTF">2026-08-13T17:58:06Z</dcterms:modified>
</cp:coreProperties>
</file>